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notesMasterIdLst>
    <p:notesMasterId r:id="rId24"/>
  </p:notesMasterIdLst>
  <p:handoutMasterIdLst>
    <p:handoutMasterId r:id="rId25"/>
  </p:handoutMasterIdLst>
  <p:sldIdLst>
    <p:sldId id="391" r:id="rId2"/>
    <p:sldId id="498" r:id="rId3"/>
    <p:sldId id="496" r:id="rId4"/>
    <p:sldId id="491" r:id="rId5"/>
    <p:sldId id="458" r:id="rId6"/>
    <p:sldId id="505" r:id="rId7"/>
    <p:sldId id="353" r:id="rId8"/>
    <p:sldId id="346" r:id="rId9"/>
    <p:sldId id="499" r:id="rId10"/>
    <p:sldId id="500" r:id="rId11"/>
    <p:sldId id="506" r:id="rId12"/>
    <p:sldId id="507" r:id="rId13"/>
    <p:sldId id="535" r:id="rId14"/>
    <p:sldId id="540" r:id="rId15"/>
    <p:sldId id="512" r:id="rId16"/>
    <p:sldId id="536" r:id="rId17"/>
    <p:sldId id="537" r:id="rId18"/>
    <p:sldId id="542" r:id="rId19"/>
    <p:sldId id="538" r:id="rId20"/>
    <p:sldId id="539" r:id="rId21"/>
    <p:sldId id="541" r:id="rId22"/>
    <p:sldId id="521" r:id="rId2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66CC"/>
    <a:srgbClr val="FFCC00"/>
    <a:srgbClr val="FFFF00"/>
    <a:srgbClr val="0066FF"/>
    <a:srgbClr val="FF3300"/>
    <a:srgbClr val="FFCCCC"/>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81162" autoAdjust="0"/>
  </p:normalViewPr>
  <p:slideViewPr>
    <p:cSldViewPr>
      <p:cViewPr varScale="1">
        <p:scale>
          <a:sx n="59" d="100"/>
          <a:sy n="59" d="100"/>
        </p:scale>
        <p:origin x="-165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126"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Office_Excel_Worksheet4.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_Worksheet5.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layout/>
    </c:title>
    <c:view3D>
      <c:perspective val="0"/>
    </c:view3D>
    <c:plotArea>
      <c:layout>
        <c:manualLayout>
          <c:layoutTarget val="inner"/>
          <c:xMode val="edge"/>
          <c:yMode val="edge"/>
          <c:x val="0"/>
          <c:y val="0.20013490282780705"/>
          <c:w val="1"/>
          <c:h val="0.59798114170886096"/>
        </c:manualLayout>
      </c:layout>
      <c:pie3DChart>
        <c:varyColors val="1"/>
        <c:ser>
          <c:idx val="0"/>
          <c:order val="0"/>
          <c:tx>
            <c:strRef>
              <c:f>Sheet1!$A$2</c:f>
              <c:strCache>
                <c:ptCount val="1"/>
              </c:strCache>
            </c:strRef>
          </c:tx>
          <c:spPr>
            <a:solidFill>
              <a:schemeClr val="accent1"/>
            </a:solidFill>
            <a:ln w="16649">
              <a:solidFill>
                <a:schemeClr val="tx1"/>
              </a:solidFill>
              <a:prstDash val="solid"/>
            </a:ln>
          </c:spPr>
          <c:explosion val="25"/>
          <c:dPt>
            <c:idx val="1"/>
            <c:spPr>
              <a:solidFill>
                <a:srgbClr val="FF00FF"/>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dLbls>
            <c:dLbl>
              <c:idx val="1"/>
              <c:layout/>
              <c:dLblPos val="bestFit"/>
              <c:showCatName val="1"/>
              <c:showPercent val="1"/>
            </c:dLbl>
            <c:numFmt formatCode="0.00%" sourceLinked="0"/>
            <c:spPr>
              <a:noFill/>
              <a:ln w="33299">
                <a:noFill/>
              </a:ln>
            </c:spPr>
            <c:txPr>
              <a:bodyPr/>
              <a:lstStyle/>
              <a:p>
                <a:pPr>
                  <a:defRPr sz="1600" b="1" i="0" u="none" strike="noStrike" baseline="0">
                    <a:solidFill>
                      <a:schemeClr val="bg1"/>
                    </a:solidFill>
                    <a:latin typeface="Arial"/>
                    <a:ea typeface="Arial"/>
                    <a:cs typeface="Arial"/>
                  </a:defRPr>
                </a:pPr>
                <a:endParaRPr lang="en-US"/>
              </a:p>
            </c:txPr>
            <c:showCatName val="1"/>
            <c:showPercent val="1"/>
            <c:showLeaderLines val="1"/>
          </c:dLbls>
          <c:cat>
            <c:strRef>
              <c:f>Sheet1!$B$1:$F$1</c:f>
              <c:strCache>
                <c:ptCount val="5"/>
                <c:pt idx="0">
                  <c:v>Students</c:v>
                </c:pt>
                <c:pt idx="1">
                  <c:v>Parents</c:v>
                </c:pt>
                <c:pt idx="2">
                  <c:v>Teachers</c:v>
                </c:pt>
                <c:pt idx="3">
                  <c:v>Staff</c:v>
                </c:pt>
                <c:pt idx="4">
                  <c:v>Principals</c:v>
                </c:pt>
              </c:strCache>
            </c:strRef>
          </c:cat>
          <c:val>
            <c:numRef>
              <c:f>Sheet1!$B$2:$F$2</c:f>
              <c:numCache>
                <c:formatCode>0.00%</c:formatCode>
                <c:ptCount val="5"/>
                <c:pt idx="0">
                  <c:v>0.4900000000000001</c:v>
                </c:pt>
                <c:pt idx="1">
                  <c:v>0.47000000000000008</c:v>
                </c:pt>
                <c:pt idx="2">
                  <c:v>2.0000000000000007E-2</c:v>
                </c:pt>
                <c:pt idx="3">
                  <c:v>1.0000000000000004E-2</c:v>
                </c:pt>
                <c:pt idx="4">
                  <c:v>8.0000000000000242E-4</c:v>
                </c:pt>
              </c:numCache>
            </c:numRef>
          </c:val>
        </c:ser>
        <c:ser>
          <c:idx val="3"/>
          <c:order val="1"/>
          <c:tx>
            <c:strRef>
              <c:f>Sheet1!$A$3</c:f>
              <c:strCache>
                <c:ptCount val="1"/>
              </c:strCache>
            </c:strRef>
          </c:tx>
          <c:spPr>
            <a:solidFill>
              <a:schemeClr val="folHlink"/>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2"/>
            <c:spPr>
              <a:solidFill>
                <a:schemeClr val="hlink"/>
              </a:solidFill>
              <a:ln w="16649">
                <a:solidFill>
                  <a:schemeClr val="tx1"/>
                </a:solidFill>
                <a:prstDash val="solid"/>
              </a:ln>
            </c:spPr>
          </c:dPt>
          <c:dPt>
            <c:idx val="4"/>
            <c:spPr>
              <a:solidFill>
                <a:schemeClr val="bg2"/>
              </a:solidFill>
              <a:ln w="16649">
                <a:solidFill>
                  <a:schemeClr val="tx1"/>
                </a:solidFill>
                <a:prstDash val="solid"/>
              </a:ln>
            </c:spPr>
          </c:dPt>
          <c:cat>
            <c:strRef>
              <c:f>Sheet1!$B$1:$F$1</c:f>
              <c:strCache>
                <c:ptCount val="5"/>
                <c:pt idx="0">
                  <c:v>Students</c:v>
                </c:pt>
                <c:pt idx="1">
                  <c:v>Parents</c:v>
                </c:pt>
                <c:pt idx="2">
                  <c:v>Teachers</c:v>
                </c:pt>
                <c:pt idx="3">
                  <c:v>Staff</c:v>
                </c:pt>
                <c:pt idx="4">
                  <c:v>Principals</c:v>
                </c:pt>
              </c:strCache>
            </c:strRef>
          </c:cat>
          <c:val>
            <c:numRef>
              <c:f>Sheet1!$B$3:$F$3</c:f>
              <c:numCache>
                <c:formatCode>General</c:formatCode>
                <c:ptCount val="5"/>
              </c:numCache>
            </c:numRef>
          </c:val>
        </c:ser>
        <c:ser>
          <c:idx val="4"/>
          <c:order val="2"/>
          <c:tx>
            <c:strRef>
              <c:f>Sheet1!$A$4</c:f>
              <c:strCache>
                <c:ptCount val="1"/>
              </c:strCache>
            </c:strRef>
          </c:tx>
          <c:spPr>
            <a:solidFill>
              <a:schemeClr val="bg2"/>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cat>
            <c:strRef>
              <c:f>Sheet1!$B$1:$F$1</c:f>
              <c:strCache>
                <c:ptCount val="5"/>
                <c:pt idx="0">
                  <c:v>Students</c:v>
                </c:pt>
                <c:pt idx="1">
                  <c:v>Parents</c:v>
                </c:pt>
                <c:pt idx="2">
                  <c:v>Teachers</c:v>
                </c:pt>
                <c:pt idx="3">
                  <c:v>Staff</c:v>
                </c:pt>
                <c:pt idx="4">
                  <c:v>Principals</c:v>
                </c:pt>
              </c:strCache>
            </c:strRef>
          </c:cat>
          <c:val>
            <c:numRef>
              <c:f>Sheet1!$B$4:$F$4</c:f>
              <c:numCache>
                <c:formatCode>General</c:formatCode>
                <c:ptCount val="5"/>
              </c:numCache>
            </c:numRef>
          </c:val>
        </c:ser>
        <c:ser>
          <c:idx val="5"/>
          <c:order val="3"/>
          <c:tx>
            <c:strRef>
              <c:f>Sheet1!$A$5</c:f>
              <c:strCache>
                <c:ptCount val="1"/>
              </c:strCache>
            </c:strRef>
          </c:tx>
          <c:spPr>
            <a:solidFill>
              <a:schemeClr val="tx2"/>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cat>
            <c:strRef>
              <c:f>Sheet1!$B$1:$F$1</c:f>
              <c:strCache>
                <c:ptCount val="5"/>
                <c:pt idx="0">
                  <c:v>Students</c:v>
                </c:pt>
                <c:pt idx="1">
                  <c:v>Parents</c:v>
                </c:pt>
                <c:pt idx="2">
                  <c:v>Teachers</c:v>
                </c:pt>
                <c:pt idx="3">
                  <c:v>Staff</c:v>
                </c:pt>
                <c:pt idx="4">
                  <c:v>Principals</c:v>
                </c:pt>
              </c:strCache>
            </c:strRef>
          </c:cat>
          <c:val>
            <c:numRef>
              <c:f>Sheet1!$B$5:$F$5</c:f>
              <c:numCache>
                <c:formatCode>General</c:formatCode>
                <c:ptCount val="5"/>
              </c:numCache>
            </c:numRef>
          </c:val>
        </c:ser>
        <c:ser>
          <c:idx val="1"/>
          <c:order val="4"/>
          <c:tx>
            <c:strRef>
              <c:f>Sheet1!$A$9</c:f>
              <c:strCache>
                <c:ptCount val="1"/>
              </c:strCache>
            </c:strRef>
          </c:tx>
          <c:spPr>
            <a:solidFill>
              <a:schemeClr val="accent2"/>
            </a:solidFill>
            <a:ln w="16649">
              <a:solidFill>
                <a:schemeClr val="tx1"/>
              </a:solidFill>
              <a:prstDash val="solid"/>
            </a:ln>
          </c:spPr>
          <c:explosion val="25"/>
          <c:dPt>
            <c:idx val="0"/>
            <c:spPr>
              <a:solidFill>
                <a:schemeClr val="accent1"/>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cat>
            <c:strRef>
              <c:f>Sheet1!$B$1:$F$1</c:f>
              <c:strCache>
                <c:ptCount val="5"/>
                <c:pt idx="0">
                  <c:v>Students</c:v>
                </c:pt>
                <c:pt idx="1">
                  <c:v>Parents</c:v>
                </c:pt>
                <c:pt idx="2">
                  <c:v>Teachers</c:v>
                </c:pt>
                <c:pt idx="3">
                  <c:v>Staff</c:v>
                </c:pt>
                <c:pt idx="4">
                  <c:v>Principals</c:v>
                </c:pt>
              </c:strCache>
            </c:strRef>
          </c:cat>
          <c:val>
            <c:numRef>
              <c:f>Sheet1!$B$9:$F$9</c:f>
              <c:numCache>
                <c:formatCode>General</c:formatCode>
                <c:ptCount val="5"/>
              </c:numCache>
            </c:numRef>
          </c:val>
        </c:ser>
        <c:ser>
          <c:idx val="2"/>
          <c:order val="5"/>
          <c:tx>
            <c:strRef>
              <c:f>Sheet1!#REF!</c:f>
              <c:strCache>
                <c:ptCount val="1"/>
                <c:pt idx="0">
                  <c:v>#REF!</c:v>
                </c:pt>
              </c:strCache>
            </c:strRef>
          </c:tx>
          <c:spPr>
            <a:solidFill>
              <a:schemeClr val="hlink"/>
            </a:solidFill>
            <a:ln w="16649">
              <a:solidFill>
                <a:schemeClr val="tx1"/>
              </a:solidFill>
              <a:prstDash val="solid"/>
            </a:ln>
          </c:spPr>
          <c:explosion val="25"/>
          <c:dPt>
            <c:idx val="0"/>
            <c:spPr>
              <a:solidFill>
                <a:schemeClr val="accent1"/>
              </a:solidFill>
              <a:ln w="16649">
                <a:solidFill>
                  <a:schemeClr val="tx1"/>
                </a:solidFill>
                <a:prstDash val="solid"/>
              </a:ln>
            </c:spPr>
          </c:dPt>
          <c:cat>
            <c:strRef>
              <c:f>Sheet1!$B$1:$F$1</c:f>
              <c:strCache>
                <c:ptCount val="5"/>
                <c:pt idx="0">
                  <c:v>Students</c:v>
                </c:pt>
                <c:pt idx="1">
                  <c:v>Parents</c:v>
                </c:pt>
                <c:pt idx="2">
                  <c:v>Teachers</c:v>
                </c:pt>
                <c:pt idx="3">
                  <c:v>Staff</c:v>
                </c:pt>
                <c:pt idx="4">
                  <c:v>Principals</c:v>
                </c:pt>
              </c:strCache>
            </c:strRef>
          </c:cat>
          <c:val>
            <c:numRef>
              <c:f>Sheet1!#REF!</c:f>
              <c:numCache>
                <c:formatCode>General</c:formatCode>
                <c:ptCount val="1"/>
                <c:pt idx="0">
                  <c:v>1</c:v>
                </c:pt>
              </c:numCache>
            </c:numRef>
          </c:val>
        </c:ser>
        <c:ser>
          <c:idx val="6"/>
          <c:order val="6"/>
          <c:tx>
            <c:strRef>
              <c:f>Sheet1!#REF!</c:f>
              <c:strCache>
                <c:ptCount val="1"/>
                <c:pt idx="0">
                  <c:v>#REF!</c:v>
                </c:pt>
              </c:strCache>
            </c:strRef>
          </c:tx>
          <c:spPr>
            <a:solidFill>
              <a:srgbClr val="0066CC"/>
            </a:solidFill>
            <a:ln w="16649">
              <a:solidFill>
                <a:schemeClr val="tx1"/>
              </a:solidFill>
              <a:prstDash val="solid"/>
            </a:ln>
          </c:spPr>
          <c:explosion val="25"/>
          <c:dPt>
            <c:idx val="0"/>
            <c:spPr>
              <a:solidFill>
                <a:schemeClr val="accent1"/>
              </a:solidFill>
              <a:ln w="16649">
                <a:solidFill>
                  <a:schemeClr val="tx1"/>
                </a:solidFill>
                <a:prstDash val="solid"/>
              </a:ln>
            </c:spPr>
          </c:dPt>
          <c:cat>
            <c:strRef>
              <c:f>Sheet1!$B$1:$F$1</c:f>
              <c:strCache>
                <c:ptCount val="5"/>
                <c:pt idx="0">
                  <c:v>Students</c:v>
                </c:pt>
                <c:pt idx="1">
                  <c:v>Parents</c:v>
                </c:pt>
                <c:pt idx="2">
                  <c:v>Teachers</c:v>
                </c:pt>
                <c:pt idx="3">
                  <c:v>Staff</c:v>
                </c:pt>
                <c:pt idx="4">
                  <c:v>Principals</c:v>
                </c:pt>
              </c:strCache>
            </c:strRef>
          </c:cat>
          <c:val>
            <c:numRef>
              <c:f>Sheet1!#REF!</c:f>
              <c:numCache>
                <c:formatCode>General</c:formatCode>
                <c:ptCount val="1"/>
                <c:pt idx="0">
                  <c:v>1</c:v>
                </c:pt>
              </c:numCache>
            </c:numRef>
          </c:val>
        </c:ser>
        <c:ser>
          <c:idx val="7"/>
          <c:order val="7"/>
          <c:tx>
            <c:strRef>
              <c:f>Sheet1!#REF!</c:f>
              <c:strCache>
                <c:ptCount val="1"/>
                <c:pt idx="0">
                  <c:v>#REF!</c:v>
                </c:pt>
              </c:strCache>
            </c:strRef>
          </c:tx>
          <c:spPr>
            <a:solidFill>
              <a:srgbClr val="CCCCFF"/>
            </a:solidFill>
            <a:ln w="16649">
              <a:solidFill>
                <a:schemeClr val="tx1"/>
              </a:solidFill>
              <a:prstDash val="solid"/>
            </a:ln>
          </c:spPr>
          <c:explosion val="25"/>
          <c:dPt>
            <c:idx val="0"/>
            <c:spPr>
              <a:solidFill>
                <a:schemeClr val="accent1"/>
              </a:solidFill>
              <a:ln w="16649">
                <a:solidFill>
                  <a:schemeClr val="tx1"/>
                </a:solidFill>
                <a:prstDash val="solid"/>
              </a:ln>
            </c:spPr>
          </c:dPt>
          <c:cat>
            <c:strRef>
              <c:f>Sheet1!$B$1:$F$1</c:f>
              <c:strCache>
                <c:ptCount val="5"/>
                <c:pt idx="0">
                  <c:v>Students</c:v>
                </c:pt>
                <c:pt idx="1">
                  <c:v>Parents</c:v>
                </c:pt>
                <c:pt idx="2">
                  <c:v>Teachers</c:v>
                </c:pt>
                <c:pt idx="3">
                  <c:v>Staff</c:v>
                </c:pt>
                <c:pt idx="4">
                  <c:v>Principals</c:v>
                </c:pt>
              </c:strCache>
            </c:strRef>
          </c:cat>
          <c:val>
            <c:numRef>
              <c:f>Sheet1!#REF!</c:f>
              <c:numCache>
                <c:formatCode>General</c:formatCode>
                <c:ptCount val="1"/>
                <c:pt idx="0">
                  <c:v>1</c:v>
                </c:pt>
              </c:numCache>
            </c:numRef>
          </c:val>
        </c:ser>
      </c:pie3DChart>
      <c:spPr>
        <a:noFill/>
        <a:ln w="4162">
          <a:solidFill>
            <a:schemeClr val="tx1"/>
          </a:solidFill>
          <a:prstDash val="solid"/>
        </a:ln>
      </c:spPr>
    </c:plotArea>
    <c:plotVisOnly val="1"/>
    <c:dispBlanksAs val="zero"/>
  </c:chart>
  <c:spPr>
    <a:noFill/>
    <a:ln>
      <a:noFill/>
    </a:ln>
  </c:spPr>
  <c:txPr>
    <a:bodyPr/>
    <a:lstStyle/>
    <a:p>
      <a:pPr>
        <a:defRPr sz="2360" b="1" i="0" u="none" strike="noStrike" baseline="0">
          <a:solidFill>
            <a:schemeClr val="tx1"/>
          </a:solidFill>
          <a:latin typeface="Arial"/>
          <a:ea typeface="Arial"/>
          <a:cs typeface="Arial"/>
        </a:defRPr>
      </a:pPr>
      <a:endParaRPr lang="en-US"/>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view3D>
      <c:perspective val="0"/>
    </c:view3D>
    <c:plotArea>
      <c:layout>
        <c:manualLayout>
          <c:layoutTarget val="inner"/>
          <c:xMode val="edge"/>
          <c:yMode val="edge"/>
          <c:x val="0"/>
          <c:y val="0.20013490282780705"/>
          <c:w val="1"/>
          <c:h val="0.59798114170885963"/>
        </c:manualLayout>
      </c:layout>
      <c:pie3DChart>
        <c:varyColors val="1"/>
        <c:ser>
          <c:idx val="0"/>
          <c:order val="0"/>
          <c:tx>
            <c:strRef>
              <c:f>Sheet1!$A$2</c:f>
              <c:strCache>
                <c:ptCount val="1"/>
              </c:strCache>
            </c:strRef>
          </c:tx>
          <c:spPr>
            <a:solidFill>
              <a:schemeClr val="accent1"/>
            </a:solidFill>
            <a:ln w="16649">
              <a:solidFill>
                <a:schemeClr val="tx1"/>
              </a:solidFill>
              <a:prstDash val="solid"/>
            </a:ln>
          </c:spPr>
          <c:explosion val="25"/>
          <c:dPt>
            <c:idx val="1"/>
            <c:spPr>
              <a:solidFill>
                <a:srgbClr val="FF00FF"/>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dPt>
            <c:idx val="5"/>
            <c:spPr>
              <a:solidFill>
                <a:srgbClr val="00FF00"/>
              </a:solidFill>
              <a:ln w="16649">
                <a:solidFill>
                  <a:schemeClr val="tx1"/>
                </a:solidFill>
                <a:prstDash val="solid"/>
              </a:ln>
            </c:spPr>
          </c:dPt>
          <c:dLbls>
            <c:numFmt formatCode="0%" sourceLinked="0"/>
            <c:spPr>
              <a:noFill/>
              <a:ln w="33299">
                <a:noFill/>
              </a:ln>
            </c:spPr>
            <c:txPr>
              <a:bodyPr/>
              <a:lstStyle/>
              <a:p>
                <a:pPr>
                  <a:defRPr sz="1835" b="1" i="0" u="none" strike="noStrike" baseline="0">
                    <a:solidFill>
                      <a:schemeClr val="bg1"/>
                    </a:solidFill>
                    <a:latin typeface="Arial"/>
                    <a:ea typeface="Arial"/>
                    <a:cs typeface="Arial"/>
                  </a:defRPr>
                </a:pPr>
                <a:endParaRPr lang="en-US"/>
              </a:p>
            </c:txPr>
            <c:showPercent val="1"/>
            <c:showLeaderLines val="1"/>
          </c:dLbls>
          <c:cat>
            <c:strRef>
              <c:f>Sheet1!$B$1:$G$1</c:f>
              <c:strCache>
                <c:ptCount val="6"/>
                <c:pt idx="0">
                  <c:v>White</c:v>
                </c:pt>
                <c:pt idx="1">
                  <c:v>Hispanic</c:v>
                </c:pt>
                <c:pt idx="2">
                  <c:v>African American</c:v>
                </c:pt>
                <c:pt idx="3">
                  <c:v>Filipino</c:v>
                </c:pt>
                <c:pt idx="4">
                  <c:v>Asian</c:v>
                </c:pt>
                <c:pt idx="5">
                  <c:v>Other</c:v>
                </c:pt>
              </c:strCache>
            </c:strRef>
          </c:cat>
          <c:val>
            <c:numRef>
              <c:f>Sheet1!$B$2:$G$2</c:f>
              <c:numCache>
                <c:formatCode>0%</c:formatCode>
                <c:ptCount val="6"/>
                <c:pt idx="0">
                  <c:v>0.46</c:v>
                </c:pt>
                <c:pt idx="1">
                  <c:v>0.38000000000000111</c:v>
                </c:pt>
                <c:pt idx="2">
                  <c:v>7.0000000000000021E-2</c:v>
                </c:pt>
                <c:pt idx="3">
                  <c:v>1.0000000000000004E-2</c:v>
                </c:pt>
                <c:pt idx="4">
                  <c:v>2.0000000000000007E-2</c:v>
                </c:pt>
                <c:pt idx="5">
                  <c:v>5.00000000000001E-2</c:v>
                </c:pt>
              </c:numCache>
            </c:numRef>
          </c:val>
        </c:ser>
        <c:ser>
          <c:idx val="3"/>
          <c:order val="1"/>
          <c:tx>
            <c:strRef>
              <c:f>Sheet1!$A$3</c:f>
              <c:strCache>
                <c:ptCount val="1"/>
              </c:strCache>
            </c:strRef>
          </c:tx>
          <c:spPr>
            <a:solidFill>
              <a:schemeClr val="folHlink"/>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2"/>
            <c:spPr>
              <a:solidFill>
                <a:schemeClr val="hlink"/>
              </a:solidFill>
              <a:ln w="16649">
                <a:solidFill>
                  <a:schemeClr val="tx1"/>
                </a:solidFill>
                <a:prstDash val="solid"/>
              </a:ln>
            </c:spPr>
          </c:dPt>
          <c:dPt>
            <c:idx val="4"/>
            <c:spPr>
              <a:solidFill>
                <a:schemeClr val="bg2"/>
              </a:solidFill>
              <a:ln w="16649">
                <a:solidFill>
                  <a:schemeClr val="tx1"/>
                </a:solidFill>
                <a:prstDash val="solid"/>
              </a:ln>
            </c:spPr>
          </c:dPt>
          <c:dPt>
            <c:idx val="5"/>
            <c:spPr>
              <a:solidFill>
                <a:schemeClr val="tx2"/>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Sheet1!$B$3:$G$3</c:f>
              <c:numCache>
                <c:formatCode>General</c:formatCode>
                <c:ptCount val="6"/>
              </c:numCache>
            </c:numRef>
          </c:val>
        </c:ser>
        <c:ser>
          <c:idx val="4"/>
          <c:order val="2"/>
          <c:tx>
            <c:strRef>
              <c:f>Sheet1!$A$4</c:f>
              <c:strCache>
                <c:ptCount val="1"/>
              </c:strCache>
            </c:strRef>
          </c:tx>
          <c:spPr>
            <a:solidFill>
              <a:schemeClr val="bg2"/>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5"/>
            <c:spPr>
              <a:solidFill>
                <a:schemeClr val="tx2"/>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Sheet1!$B$4:$G$4</c:f>
              <c:numCache>
                <c:formatCode>General</c:formatCode>
                <c:ptCount val="6"/>
              </c:numCache>
            </c:numRef>
          </c:val>
        </c:ser>
        <c:ser>
          <c:idx val="5"/>
          <c:order val="3"/>
          <c:tx>
            <c:strRef>
              <c:f>Sheet1!$A$5</c:f>
              <c:strCache>
                <c:ptCount val="1"/>
              </c:strCache>
            </c:strRef>
          </c:tx>
          <c:spPr>
            <a:solidFill>
              <a:schemeClr val="tx2"/>
            </a:solidFill>
            <a:ln w="16649">
              <a:solidFill>
                <a:schemeClr val="tx1"/>
              </a:solidFill>
              <a:prstDash val="solid"/>
            </a:ln>
          </c:spPr>
          <c:explosion val="25"/>
          <c:dPt>
            <c:idx val="0"/>
            <c:spPr>
              <a:solidFill>
                <a:schemeClr val="accent1"/>
              </a:solidFill>
              <a:ln w="16649">
                <a:solidFill>
                  <a:schemeClr val="tx1"/>
                </a:solidFill>
                <a:prstDash val="solid"/>
              </a:ln>
            </c:spPr>
          </c:dPt>
          <c:dPt>
            <c:idx val="1"/>
            <c:spPr>
              <a:solidFill>
                <a:schemeClr val="accent2"/>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Sheet1!$B$5:$G$5</c:f>
              <c:numCache>
                <c:formatCode>General</c:formatCode>
                <c:ptCount val="6"/>
              </c:numCache>
            </c:numRef>
          </c:val>
        </c:ser>
        <c:ser>
          <c:idx val="1"/>
          <c:order val="4"/>
          <c:tx>
            <c:strRef>
              <c:f>Sheet1!$A$9</c:f>
              <c:strCache>
                <c:ptCount val="1"/>
              </c:strCache>
            </c:strRef>
          </c:tx>
          <c:spPr>
            <a:solidFill>
              <a:schemeClr val="accent2"/>
            </a:solidFill>
            <a:ln w="16649">
              <a:solidFill>
                <a:schemeClr val="tx1"/>
              </a:solidFill>
              <a:prstDash val="solid"/>
            </a:ln>
          </c:spPr>
          <c:explosion val="25"/>
          <c:dPt>
            <c:idx val="0"/>
            <c:spPr>
              <a:solidFill>
                <a:schemeClr val="accent1"/>
              </a:solidFill>
              <a:ln w="16649">
                <a:solidFill>
                  <a:schemeClr val="tx1"/>
                </a:solidFill>
                <a:prstDash val="solid"/>
              </a:ln>
            </c:spPr>
          </c:dPt>
          <c:dPt>
            <c:idx val="2"/>
            <c:spPr>
              <a:solidFill>
                <a:schemeClr val="hlink"/>
              </a:solidFill>
              <a:ln w="16649">
                <a:solidFill>
                  <a:schemeClr val="tx1"/>
                </a:solidFill>
                <a:prstDash val="solid"/>
              </a:ln>
            </c:spPr>
          </c:dPt>
          <c:dPt>
            <c:idx val="3"/>
            <c:spPr>
              <a:solidFill>
                <a:schemeClr val="folHlink"/>
              </a:solidFill>
              <a:ln w="16649">
                <a:solidFill>
                  <a:schemeClr val="tx1"/>
                </a:solidFill>
                <a:prstDash val="solid"/>
              </a:ln>
            </c:spPr>
          </c:dPt>
          <c:dPt>
            <c:idx val="4"/>
            <c:spPr>
              <a:solidFill>
                <a:schemeClr val="bg2"/>
              </a:solidFill>
              <a:ln w="16649">
                <a:solidFill>
                  <a:schemeClr val="tx1"/>
                </a:solidFill>
                <a:prstDash val="solid"/>
              </a:ln>
            </c:spPr>
          </c:dPt>
          <c:dPt>
            <c:idx val="5"/>
            <c:spPr>
              <a:solidFill>
                <a:schemeClr val="tx2"/>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Sheet1!$B$9:$G$9</c:f>
              <c:numCache>
                <c:formatCode>General</c:formatCode>
                <c:ptCount val="6"/>
              </c:numCache>
            </c:numRef>
          </c:val>
        </c:ser>
        <c:ser>
          <c:idx val="2"/>
          <c:order val="5"/>
          <c:tx>
            <c:strRef>
              <c:f>Sheet1!#REF!</c:f>
              <c:strCache>
                <c:ptCount val="1"/>
                <c:pt idx="0">
                  <c:v>#REF!</c:v>
                </c:pt>
              </c:strCache>
            </c:strRef>
          </c:tx>
          <c:spPr>
            <a:solidFill>
              <a:schemeClr val="hlink"/>
            </a:solidFill>
            <a:ln w="16649">
              <a:solidFill>
                <a:schemeClr val="tx1"/>
              </a:solidFill>
              <a:prstDash val="solid"/>
            </a:ln>
          </c:spPr>
          <c:explosion val="25"/>
          <c:dPt>
            <c:idx val="0"/>
            <c:spPr>
              <a:solidFill>
                <a:schemeClr val="accent1"/>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Sheet1!#REF!</c:f>
              <c:numCache>
                <c:formatCode>General</c:formatCode>
                <c:ptCount val="1"/>
                <c:pt idx="0">
                  <c:v>1</c:v>
                </c:pt>
              </c:numCache>
            </c:numRef>
          </c:val>
        </c:ser>
        <c:ser>
          <c:idx val="6"/>
          <c:order val="6"/>
          <c:tx>
            <c:strRef>
              <c:f>Sheet1!#REF!</c:f>
              <c:strCache>
                <c:ptCount val="1"/>
                <c:pt idx="0">
                  <c:v>#REF!</c:v>
                </c:pt>
              </c:strCache>
            </c:strRef>
          </c:tx>
          <c:spPr>
            <a:solidFill>
              <a:srgbClr val="0066CC"/>
            </a:solidFill>
            <a:ln w="16649">
              <a:solidFill>
                <a:schemeClr val="tx1"/>
              </a:solidFill>
              <a:prstDash val="solid"/>
            </a:ln>
          </c:spPr>
          <c:explosion val="25"/>
          <c:dPt>
            <c:idx val="0"/>
            <c:spPr>
              <a:solidFill>
                <a:schemeClr val="accent1"/>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Sheet1!#REF!</c:f>
              <c:numCache>
                <c:formatCode>General</c:formatCode>
                <c:ptCount val="1"/>
                <c:pt idx="0">
                  <c:v>1</c:v>
                </c:pt>
              </c:numCache>
            </c:numRef>
          </c:val>
        </c:ser>
        <c:ser>
          <c:idx val="7"/>
          <c:order val="7"/>
          <c:tx>
            <c:strRef>
              <c:f>Sheet1!#REF!</c:f>
              <c:strCache>
                <c:ptCount val="1"/>
                <c:pt idx="0">
                  <c:v>#REF!</c:v>
                </c:pt>
              </c:strCache>
            </c:strRef>
          </c:tx>
          <c:spPr>
            <a:solidFill>
              <a:srgbClr val="CCCCFF"/>
            </a:solidFill>
            <a:ln w="16649">
              <a:solidFill>
                <a:schemeClr val="tx1"/>
              </a:solidFill>
              <a:prstDash val="solid"/>
            </a:ln>
          </c:spPr>
          <c:explosion val="25"/>
          <c:dPt>
            <c:idx val="0"/>
            <c:spPr>
              <a:solidFill>
                <a:schemeClr val="accent1"/>
              </a:solidFill>
              <a:ln w="16649">
                <a:solidFill>
                  <a:schemeClr val="tx1"/>
                </a:solidFill>
                <a:prstDash val="solid"/>
              </a:ln>
            </c:spPr>
          </c:dPt>
          <c:cat>
            <c:strRef>
              <c:f>Sheet1!$B$1:$G$1</c:f>
              <c:strCache>
                <c:ptCount val="6"/>
                <c:pt idx="0">
                  <c:v>White</c:v>
                </c:pt>
                <c:pt idx="1">
                  <c:v>Hispanic</c:v>
                </c:pt>
                <c:pt idx="2">
                  <c:v>African American</c:v>
                </c:pt>
                <c:pt idx="3">
                  <c:v>Filipino</c:v>
                </c:pt>
                <c:pt idx="4">
                  <c:v>Asian</c:v>
                </c:pt>
                <c:pt idx="5">
                  <c:v>Other</c:v>
                </c:pt>
              </c:strCache>
            </c:strRef>
          </c:cat>
          <c:val>
            <c:numRef>
              <c:f>Sheet1!#REF!</c:f>
              <c:numCache>
                <c:formatCode>General</c:formatCode>
                <c:ptCount val="1"/>
                <c:pt idx="0">
                  <c:v>1</c:v>
                </c:pt>
              </c:numCache>
            </c:numRef>
          </c:val>
        </c:ser>
      </c:pie3DChart>
      <c:spPr>
        <a:noFill/>
        <a:ln w="4162">
          <a:solidFill>
            <a:schemeClr val="tx1"/>
          </a:solidFill>
          <a:prstDash val="solid"/>
        </a:ln>
      </c:spPr>
    </c:plotArea>
    <c:legend>
      <c:legendPos val="t"/>
      <c:layout>
        <c:manualLayout>
          <c:xMode val="edge"/>
          <c:yMode val="edge"/>
          <c:x val="3.8095183885147009E-2"/>
          <c:y val="7.1942734430924327E-3"/>
          <c:w val="0.92063498086835382"/>
          <c:h val="7.1942352660462477E-2"/>
        </c:manualLayout>
      </c:layout>
      <c:spPr>
        <a:noFill/>
        <a:ln w="4162">
          <a:solidFill>
            <a:schemeClr val="bg1"/>
          </a:solidFill>
          <a:prstDash val="solid"/>
        </a:ln>
      </c:spPr>
      <c:txPr>
        <a:bodyPr/>
        <a:lstStyle/>
        <a:p>
          <a:pPr>
            <a:defRPr sz="1684" b="0" i="0" u="none" strike="noStrike" baseline="0">
              <a:solidFill>
                <a:schemeClr val="bg1"/>
              </a:solidFill>
              <a:latin typeface="Arial"/>
              <a:ea typeface="Arial"/>
              <a:cs typeface="Arial"/>
            </a:defRPr>
          </a:pPr>
          <a:endParaRPr lang="en-US"/>
        </a:p>
      </c:txPr>
    </c:legend>
    <c:plotVisOnly val="1"/>
    <c:dispBlanksAs val="zero"/>
  </c:chart>
  <c:spPr>
    <a:noFill/>
    <a:ln>
      <a:noFill/>
    </a:ln>
  </c:spPr>
  <c:txPr>
    <a:bodyPr/>
    <a:lstStyle/>
    <a:p>
      <a:pPr>
        <a:defRPr sz="2360" b="1" i="0" u="none" strike="noStrike" baseline="0">
          <a:solidFill>
            <a:schemeClr val="tx1"/>
          </a:solidFill>
          <a:latin typeface="Arial"/>
          <a:ea typeface="Arial"/>
          <a:cs typeface="Arial"/>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view3D>
      <c:hPercent val="60"/>
      <c:depthPercent val="100"/>
      <c:rAngAx val="1"/>
    </c:view3D>
    <c:floor>
      <c:spPr>
        <a:solidFill>
          <a:srgbClr val="C0C0C0"/>
        </a:solidFill>
        <a:ln w="3175">
          <a:solidFill>
            <a:schemeClr val="tx1"/>
          </a:solidFill>
          <a:prstDash val="solid"/>
        </a:ln>
      </c:spPr>
    </c:floor>
    <c:sideWall>
      <c:spPr>
        <a:noFill/>
        <a:ln w="12700">
          <a:solidFill>
            <a:schemeClr val="tx1"/>
          </a:solidFill>
          <a:prstDash val="solid"/>
        </a:ln>
      </c:spPr>
    </c:sideWall>
    <c:backWall>
      <c:spPr>
        <a:noFill/>
        <a:ln w="12700">
          <a:solidFill>
            <a:schemeClr val="tx1"/>
          </a:solidFill>
          <a:prstDash val="solid"/>
        </a:ln>
      </c:spPr>
    </c:backWall>
    <c:plotArea>
      <c:layout>
        <c:manualLayout>
          <c:layoutTarget val="inner"/>
          <c:xMode val="edge"/>
          <c:yMode val="edge"/>
          <c:x val="0.10317460317460303"/>
          <c:y val="9.3525179856115248E-2"/>
          <c:w val="0.88095238095236839"/>
          <c:h val="0.78417266187050183"/>
        </c:manualLayout>
      </c:layout>
      <c:bar3DChart>
        <c:barDir val="col"/>
        <c:grouping val="percentStacked"/>
        <c:ser>
          <c:idx val="1"/>
          <c:order val="0"/>
          <c:tx>
            <c:strRef>
              <c:f>Sheet1!$A$2</c:f>
              <c:strCache>
                <c:ptCount val="1"/>
                <c:pt idx="0">
                  <c:v>White</c:v>
                </c:pt>
              </c:strCache>
            </c:strRef>
          </c:tx>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Sheet1!$B$2:$K$2</c:f>
              <c:numCache>
                <c:formatCode>0%</c:formatCode>
                <c:ptCount val="10"/>
                <c:pt idx="0">
                  <c:v>0.67000000000000226</c:v>
                </c:pt>
                <c:pt idx="1">
                  <c:v>0.63000000000000222</c:v>
                </c:pt>
                <c:pt idx="2">
                  <c:v>0.67000000000000226</c:v>
                </c:pt>
                <c:pt idx="3">
                  <c:v>0.52</c:v>
                </c:pt>
                <c:pt idx="4">
                  <c:v>0.3000000000000001</c:v>
                </c:pt>
                <c:pt idx="5">
                  <c:v>0.22</c:v>
                </c:pt>
                <c:pt idx="6">
                  <c:v>0.24000000000000005</c:v>
                </c:pt>
                <c:pt idx="7">
                  <c:v>0.52</c:v>
                </c:pt>
                <c:pt idx="8">
                  <c:v>0.4</c:v>
                </c:pt>
                <c:pt idx="9">
                  <c:v>0.4200000000000001</c:v>
                </c:pt>
              </c:numCache>
            </c:numRef>
          </c:val>
        </c:ser>
        <c:ser>
          <c:idx val="2"/>
          <c:order val="1"/>
          <c:tx>
            <c:strRef>
              <c:f>Sheet1!$A$3</c:f>
              <c:strCache>
                <c:ptCount val="1"/>
                <c:pt idx="0">
                  <c:v>Hispanic</c:v>
                </c:pt>
              </c:strCache>
            </c:strRef>
          </c:tx>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Sheet1!$B$3:$K$3</c:f>
              <c:numCache>
                <c:formatCode>0%</c:formatCode>
                <c:ptCount val="10"/>
                <c:pt idx="0">
                  <c:v>0.2</c:v>
                </c:pt>
                <c:pt idx="1">
                  <c:v>0.24000000000000005</c:v>
                </c:pt>
                <c:pt idx="2">
                  <c:v>0.24000000000000005</c:v>
                </c:pt>
                <c:pt idx="3">
                  <c:v>0.34</c:v>
                </c:pt>
                <c:pt idx="4">
                  <c:v>0.56000000000000005</c:v>
                </c:pt>
                <c:pt idx="5">
                  <c:v>0.4200000000000001</c:v>
                </c:pt>
                <c:pt idx="6">
                  <c:v>0.4200000000000001</c:v>
                </c:pt>
                <c:pt idx="7">
                  <c:v>0.32000000000000112</c:v>
                </c:pt>
                <c:pt idx="8">
                  <c:v>0.47000000000000008</c:v>
                </c:pt>
                <c:pt idx="9">
                  <c:v>0.44</c:v>
                </c:pt>
              </c:numCache>
            </c:numRef>
          </c:val>
        </c:ser>
        <c:ser>
          <c:idx val="3"/>
          <c:order val="2"/>
          <c:tx>
            <c:strRef>
              <c:f>Sheet1!$A$4</c:f>
              <c:strCache>
                <c:ptCount val="1"/>
                <c:pt idx="0">
                  <c:v>African American</c:v>
                </c:pt>
              </c:strCache>
            </c:strRef>
          </c:tx>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Sheet1!$B$4:$K$4</c:f>
              <c:numCache>
                <c:formatCode>0%</c:formatCode>
                <c:ptCount val="10"/>
                <c:pt idx="0">
                  <c:v>3.0000000000000002E-2</c:v>
                </c:pt>
                <c:pt idx="1">
                  <c:v>1.0000000000000004E-2</c:v>
                </c:pt>
                <c:pt idx="2">
                  <c:v>0.05</c:v>
                </c:pt>
                <c:pt idx="3">
                  <c:v>0.05</c:v>
                </c:pt>
                <c:pt idx="4">
                  <c:v>7.0000000000000021E-2</c:v>
                </c:pt>
                <c:pt idx="5">
                  <c:v>0.13</c:v>
                </c:pt>
                <c:pt idx="6">
                  <c:v>0.17</c:v>
                </c:pt>
                <c:pt idx="7">
                  <c:v>7.0000000000000021E-2</c:v>
                </c:pt>
                <c:pt idx="8">
                  <c:v>8.0000000000000029E-2</c:v>
                </c:pt>
                <c:pt idx="9">
                  <c:v>8.0000000000000029E-2</c:v>
                </c:pt>
              </c:numCache>
            </c:numRef>
          </c:val>
        </c:ser>
        <c:ser>
          <c:idx val="4"/>
          <c:order val="3"/>
          <c:tx>
            <c:strRef>
              <c:f>Sheet1!$A$5</c:f>
              <c:strCache>
                <c:ptCount val="1"/>
                <c:pt idx="0">
                  <c:v>Filipino</c:v>
                </c:pt>
              </c:strCache>
            </c:strRef>
          </c:tx>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Sheet1!$B$5:$K$5</c:f>
              <c:numCache>
                <c:formatCode>0%</c:formatCode>
                <c:ptCount val="10"/>
                <c:pt idx="0">
                  <c:v>1.0000000000000004E-2</c:v>
                </c:pt>
                <c:pt idx="1">
                  <c:v>1.0000000000000004E-2</c:v>
                </c:pt>
                <c:pt idx="2">
                  <c:v>1.0000000000000004E-2</c:v>
                </c:pt>
                <c:pt idx="3">
                  <c:v>1.0000000000000004E-2</c:v>
                </c:pt>
                <c:pt idx="4">
                  <c:v>3.0000000000000002E-2</c:v>
                </c:pt>
                <c:pt idx="5">
                  <c:v>0.05</c:v>
                </c:pt>
                <c:pt idx="6">
                  <c:v>0.05</c:v>
                </c:pt>
                <c:pt idx="7">
                  <c:v>3.0000000000000002E-2</c:v>
                </c:pt>
                <c:pt idx="8">
                  <c:v>2.0000000000000007E-2</c:v>
                </c:pt>
                <c:pt idx="9">
                  <c:v>1.0000000000000004E-2</c:v>
                </c:pt>
              </c:numCache>
            </c:numRef>
          </c:val>
        </c:ser>
        <c:ser>
          <c:idx val="0"/>
          <c:order val="4"/>
          <c:tx>
            <c:strRef>
              <c:f>Sheet1!$A$6</c:f>
              <c:strCache>
                <c:ptCount val="1"/>
                <c:pt idx="0">
                  <c:v>Asian</c:v>
                </c:pt>
              </c:strCache>
            </c:strRef>
          </c:tx>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Sheet1!$B$6:$K$6</c:f>
              <c:numCache>
                <c:formatCode>0%</c:formatCode>
                <c:ptCount val="10"/>
                <c:pt idx="0">
                  <c:v>3.0000000000000002E-2</c:v>
                </c:pt>
                <c:pt idx="1">
                  <c:v>2.0000000000000007E-2</c:v>
                </c:pt>
                <c:pt idx="2">
                  <c:v>0</c:v>
                </c:pt>
                <c:pt idx="3">
                  <c:v>1.0000000000000004E-2</c:v>
                </c:pt>
                <c:pt idx="4">
                  <c:v>1.0000000000000004E-2</c:v>
                </c:pt>
                <c:pt idx="5">
                  <c:v>3.0000000000000002E-2</c:v>
                </c:pt>
                <c:pt idx="6">
                  <c:v>3.0000000000000002E-2</c:v>
                </c:pt>
                <c:pt idx="7">
                  <c:v>2.0000000000000007E-2</c:v>
                </c:pt>
                <c:pt idx="8">
                  <c:v>2.0000000000000007E-2</c:v>
                </c:pt>
                <c:pt idx="9">
                  <c:v>2.0000000000000007E-2</c:v>
                </c:pt>
              </c:numCache>
            </c:numRef>
          </c:val>
        </c:ser>
        <c:ser>
          <c:idx val="5"/>
          <c:order val="5"/>
          <c:tx>
            <c:strRef>
              <c:f>Sheet1!$A$7</c:f>
              <c:strCache>
                <c:ptCount val="1"/>
                <c:pt idx="0">
                  <c:v>Other</c:v>
                </c:pt>
              </c:strCache>
            </c:strRef>
          </c:tx>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PLHS</c:v>
                </c:pt>
              </c:strCache>
            </c:strRef>
          </c:cat>
          <c:val>
            <c:numRef>
              <c:f>Sheet1!$B$7:$K$7</c:f>
              <c:numCache>
                <c:formatCode>0%</c:formatCode>
                <c:ptCount val="10"/>
                <c:pt idx="0">
                  <c:v>6.0000000000000019E-2</c:v>
                </c:pt>
                <c:pt idx="1">
                  <c:v>9.0000000000000024E-2</c:v>
                </c:pt>
                <c:pt idx="2">
                  <c:v>3.0000000000000002E-2</c:v>
                </c:pt>
                <c:pt idx="3">
                  <c:v>7.0000000000000021E-2</c:v>
                </c:pt>
                <c:pt idx="4">
                  <c:v>3.0000000000000002E-2</c:v>
                </c:pt>
                <c:pt idx="5">
                  <c:v>0.15000000000000005</c:v>
                </c:pt>
                <c:pt idx="6">
                  <c:v>9.0000000000000024E-2</c:v>
                </c:pt>
                <c:pt idx="7">
                  <c:v>4.0000000000000015E-2</c:v>
                </c:pt>
                <c:pt idx="8">
                  <c:v>1.0000000000000004E-2</c:v>
                </c:pt>
                <c:pt idx="9">
                  <c:v>3.0000000000000002E-2</c:v>
                </c:pt>
              </c:numCache>
            </c:numRef>
          </c:val>
        </c:ser>
        <c:gapDepth val="0"/>
        <c:shape val="box"/>
        <c:axId val="113257088"/>
        <c:axId val="113275264"/>
        <c:axId val="0"/>
      </c:bar3DChart>
      <c:catAx>
        <c:axId val="113257088"/>
        <c:scaling>
          <c:orientation val="minMax"/>
        </c:scaling>
        <c:axPos val="b"/>
        <c:numFmt formatCode="General" sourceLinked="1"/>
        <c:tickLblPos val="low"/>
        <c:spPr>
          <a:ln w="4248">
            <a:solidFill>
              <a:schemeClr val="tx1"/>
            </a:solidFill>
            <a:prstDash val="solid"/>
          </a:ln>
        </c:spPr>
        <c:txPr>
          <a:bodyPr rot="0" vert="horz"/>
          <a:lstStyle/>
          <a:p>
            <a:pPr>
              <a:defRPr sz="1070" b="0" i="0" u="none" strike="noStrike" baseline="0">
                <a:solidFill>
                  <a:schemeClr val="bg1"/>
                </a:solidFill>
                <a:latin typeface="Arial"/>
                <a:ea typeface="Arial"/>
                <a:cs typeface="Arial"/>
              </a:defRPr>
            </a:pPr>
            <a:endParaRPr lang="en-US"/>
          </a:p>
        </c:txPr>
        <c:crossAx val="113275264"/>
        <c:crosses val="autoZero"/>
        <c:auto val="1"/>
        <c:lblAlgn val="ctr"/>
        <c:lblOffset val="100"/>
        <c:tickLblSkip val="1"/>
        <c:tickMarkSkip val="1"/>
      </c:catAx>
      <c:valAx>
        <c:axId val="113275264"/>
        <c:scaling>
          <c:orientation val="minMax"/>
        </c:scaling>
        <c:axPos val="l"/>
        <c:majorGridlines>
          <c:spPr>
            <a:ln w="16987">
              <a:solidFill>
                <a:schemeClr val="bg1"/>
              </a:solidFill>
              <a:prstDash val="solid"/>
            </a:ln>
          </c:spPr>
        </c:majorGridlines>
        <c:numFmt formatCode="0%" sourceLinked="0"/>
        <c:tickLblPos val="nextTo"/>
        <c:spPr>
          <a:ln w="16987">
            <a:solidFill>
              <a:schemeClr val="tx1"/>
            </a:solidFill>
            <a:prstDash val="solid"/>
          </a:ln>
        </c:spPr>
        <c:txPr>
          <a:bodyPr rot="0" vert="horz"/>
          <a:lstStyle/>
          <a:p>
            <a:pPr>
              <a:defRPr sz="1337" b="1" i="0" u="none" strike="noStrike" baseline="0">
                <a:solidFill>
                  <a:schemeClr val="bg1"/>
                </a:solidFill>
                <a:latin typeface="Arial"/>
                <a:ea typeface="Arial"/>
                <a:cs typeface="Arial"/>
              </a:defRPr>
            </a:pPr>
            <a:endParaRPr lang="en-US"/>
          </a:p>
        </c:txPr>
        <c:crossAx val="113257088"/>
        <c:crosses val="autoZero"/>
        <c:crossBetween val="between"/>
      </c:valAx>
      <c:spPr>
        <a:noFill/>
        <a:ln w="25403">
          <a:noFill/>
        </a:ln>
      </c:spPr>
    </c:plotArea>
    <c:legend>
      <c:legendPos val="t"/>
      <c:layout>
        <c:manualLayout>
          <c:xMode val="edge"/>
          <c:yMode val="edge"/>
          <c:x val="0.14444444444444715"/>
          <c:y val="7.1943146144165101E-3"/>
          <c:w val="0.71111111111111103"/>
          <c:h val="6.2350040469540319E-2"/>
        </c:manualLayout>
      </c:layout>
      <c:spPr>
        <a:noFill/>
        <a:ln w="4248">
          <a:solidFill>
            <a:schemeClr val="tx1"/>
          </a:solidFill>
          <a:prstDash val="solid"/>
        </a:ln>
      </c:spPr>
      <c:txPr>
        <a:bodyPr/>
        <a:lstStyle/>
        <a:p>
          <a:pPr>
            <a:defRPr sz="1351" b="0" i="0" u="none" strike="noStrike" baseline="0">
              <a:solidFill>
                <a:schemeClr val="bg1"/>
              </a:solidFill>
              <a:latin typeface="Arial"/>
              <a:ea typeface="Arial"/>
              <a:cs typeface="Arial"/>
            </a:defRPr>
          </a:pPr>
          <a:endParaRPr lang="en-US"/>
        </a:p>
      </c:txPr>
    </c:legend>
    <c:plotVisOnly val="1"/>
    <c:dispBlanksAs val="gap"/>
  </c:chart>
  <c:spPr>
    <a:noFill/>
    <a:ln>
      <a:noFill/>
    </a:ln>
  </c:spPr>
  <c:txPr>
    <a:bodyPr/>
    <a:lstStyle/>
    <a:p>
      <a:pPr>
        <a:defRPr sz="1872" b="1" i="0" u="none" strike="noStrike" baseline="0">
          <a:solidFill>
            <a:schemeClr val="tx1"/>
          </a:solidFill>
          <a:latin typeface="Arial"/>
          <a:ea typeface="Arial"/>
          <a:cs typeface="Arial"/>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barChart>
        <c:barDir val="col"/>
        <c:grouping val="clustered"/>
        <c:ser>
          <c:idx val="0"/>
          <c:order val="0"/>
          <c:tx>
            <c:strRef>
              <c:f>Sheet1!$B$1</c:f>
              <c:strCache>
                <c:ptCount val="1"/>
                <c:pt idx="0">
                  <c:v>Eng. Language Arts</c:v>
                </c:pt>
              </c:strCache>
            </c:strRef>
          </c:tx>
          <c:dLbls>
            <c:txPr>
              <a:bodyPr/>
              <a:lstStyle/>
              <a:p>
                <a:pPr>
                  <a:defRPr sz="900" b="0">
                    <a:solidFill>
                      <a:srgbClr val="FFC000"/>
                    </a:solidFill>
                  </a:defRPr>
                </a:pPr>
                <a:endParaRPr lang="en-US"/>
              </a:p>
            </c:txPr>
            <c:showVal val="1"/>
          </c:dLbls>
          <c:cat>
            <c:strRef>
              <c:f>Sheet1!$A$2:$A$5</c:f>
              <c:strCache>
                <c:ptCount val="4"/>
                <c:pt idx="0">
                  <c:v>Elementary Schools</c:v>
                </c:pt>
                <c:pt idx="1">
                  <c:v>Dana</c:v>
                </c:pt>
                <c:pt idx="2">
                  <c:v>Corriea</c:v>
                </c:pt>
                <c:pt idx="3">
                  <c:v>Point Loma HS</c:v>
                </c:pt>
              </c:strCache>
            </c:strRef>
          </c:cat>
          <c:val>
            <c:numRef>
              <c:f>Sheet1!$B$2:$B$5</c:f>
              <c:numCache>
                <c:formatCode>0%</c:formatCode>
                <c:ptCount val="4"/>
                <c:pt idx="0">
                  <c:v>0.7300000000000012</c:v>
                </c:pt>
                <c:pt idx="1">
                  <c:v>0.75000000000000222</c:v>
                </c:pt>
                <c:pt idx="2">
                  <c:v>0.67000000000000326</c:v>
                </c:pt>
                <c:pt idx="3">
                  <c:v>0.58000000000000096</c:v>
                </c:pt>
              </c:numCache>
            </c:numRef>
          </c:val>
        </c:ser>
        <c:ser>
          <c:idx val="1"/>
          <c:order val="1"/>
          <c:tx>
            <c:strRef>
              <c:f>Sheet1!$C$1</c:f>
              <c:strCache>
                <c:ptCount val="1"/>
                <c:pt idx="0">
                  <c:v>Math</c:v>
                </c:pt>
              </c:strCache>
            </c:strRef>
          </c:tx>
          <c:dLbls>
            <c:txPr>
              <a:bodyPr/>
              <a:lstStyle/>
              <a:p>
                <a:pPr>
                  <a:defRPr sz="900" b="0">
                    <a:solidFill>
                      <a:srgbClr val="FFC000"/>
                    </a:solidFill>
                  </a:defRPr>
                </a:pPr>
                <a:endParaRPr lang="en-US"/>
              </a:p>
            </c:txPr>
            <c:showVal val="1"/>
          </c:dLbls>
          <c:cat>
            <c:strRef>
              <c:f>Sheet1!$A$2:$A$5</c:f>
              <c:strCache>
                <c:ptCount val="4"/>
                <c:pt idx="0">
                  <c:v>Elementary Schools</c:v>
                </c:pt>
                <c:pt idx="1">
                  <c:v>Dana</c:v>
                </c:pt>
                <c:pt idx="2">
                  <c:v>Corriea</c:v>
                </c:pt>
                <c:pt idx="3">
                  <c:v>Point Loma HS</c:v>
                </c:pt>
              </c:strCache>
            </c:strRef>
          </c:cat>
          <c:val>
            <c:numRef>
              <c:f>Sheet1!$C$2:$C$5</c:f>
              <c:numCache>
                <c:formatCode>0%</c:formatCode>
                <c:ptCount val="4"/>
                <c:pt idx="0">
                  <c:v>0.81</c:v>
                </c:pt>
                <c:pt idx="1">
                  <c:v>0.70000000000000118</c:v>
                </c:pt>
                <c:pt idx="2">
                  <c:v>0.52</c:v>
                </c:pt>
                <c:pt idx="3">
                  <c:v>0.19</c:v>
                </c:pt>
              </c:numCache>
            </c:numRef>
          </c:val>
        </c:ser>
        <c:axId val="113096960"/>
        <c:axId val="113102848"/>
      </c:barChart>
      <c:catAx>
        <c:axId val="113096960"/>
        <c:scaling>
          <c:orientation val="minMax"/>
        </c:scaling>
        <c:axPos val="b"/>
        <c:tickLblPos val="nextTo"/>
        <c:txPr>
          <a:bodyPr/>
          <a:lstStyle/>
          <a:p>
            <a:pPr>
              <a:defRPr sz="1050" baseline="0">
                <a:solidFill>
                  <a:srgbClr val="FFC000"/>
                </a:solidFill>
              </a:defRPr>
            </a:pPr>
            <a:endParaRPr lang="en-US"/>
          </a:p>
        </c:txPr>
        <c:crossAx val="113102848"/>
        <c:crosses val="autoZero"/>
        <c:auto val="1"/>
        <c:lblAlgn val="ctr"/>
        <c:lblOffset val="100"/>
      </c:catAx>
      <c:valAx>
        <c:axId val="113102848"/>
        <c:scaling>
          <c:orientation val="minMax"/>
          <c:max val="1"/>
          <c:min val="0"/>
        </c:scaling>
        <c:axPos val="l"/>
        <c:majorGridlines/>
        <c:numFmt formatCode="0%" sourceLinked="1"/>
        <c:tickLblPos val="nextTo"/>
        <c:txPr>
          <a:bodyPr/>
          <a:lstStyle/>
          <a:p>
            <a:pPr>
              <a:defRPr sz="900" baseline="0">
                <a:solidFill>
                  <a:srgbClr val="FFC000"/>
                </a:solidFill>
              </a:defRPr>
            </a:pPr>
            <a:endParaRPr lang="en-US"/>
          </a:p>
        </c:txPr>
        <c:crossAx val="113096960"/>
        <c:crosses val="autoZero"/>
        <c:crossBetween val="between"/>
        <c:majorUnit val="0.2"/>
      </c:valAx>
    </c:plotArea>
    <c:legend>
      <c:legendPos val="t"/>
      <c:txPr>
        <a:bodyPr/>
        <a:lstStyle/>
        <a:p>
          <a:pPr>
            <a:defRPr sz="1200" baseline="0">
              <a:solidFill>
                <a:srgbClr val="FFC000"/>
              </a:solidFill>
            </a:defRPr>
          </a:pPr>
          <a:endParaRPr lang="en-US"/>
        </a:p>
      </c:txPr>
    </c:legend>
    <c:plotVisOnly val="1"/>
  </c:chart>
  <c:txPr>
    <a:bodyPr/>
    <a:lstStyle/>
    <a:p>
      <a:pPr>
        <a:defRPr sz="1800"/>
      </a:pPr>
      <a:endParaRPr lang="en-US"/>
    </a:p>
  </c:tx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view3D>
      <c:hPercent val="60"/>
      <c:depthPercent val="100"/>
      <c:rAngAx val="1"/>
    </c:view3D>
    <c:floor>
      <c:spPr>
        <a:solidFill>
          <a:srgbClr val="C0C0C0"/>
        </a:solidFill>
        <a:ln w="3175">
          <a:solidFill>
            <a:schemeClr val="tx1"/>
          </a:solidFill>
          <a:prstDash val="solid"/>
        </a:ln>
      </c:spPr>
    </c:floor>
    <c:sideWall>
      <c:spPr>
        <a:noFill/>
        <a:ln w="12700">
          <a:solidFill>
            <a:schemeClr val="bg1"/>
          </a:solidFill>
          <a:prstDash val="solid"/>
        </a:ln>
      </c:spPr>
    </c:sideWall>
    <c:backWall>
      <c:spPr>
        <a:noFill/>
        <a:ln w="12700">
          <a:solidFill>
            <a:schemeClr val="bg1"/>
          </a:solidFill>
          <a:prstDash val="solid"/>
        </a:ln>
      </c:spPr>
    </c:backWall>
    <c:plotArea>
      <c:layout>
        <c:manualLayout>
          <c:layoutTarget val="inner"/>
          <c:xMode val="edge"/>
          <c:yMode val="edge"/>
          <c:x val="6.1904761904761914E-2"/>
          <c:y val="0.11270983213429298"/>
          <c:w val="0.92222222222222083"/>
          <c:h val="0.74580335731416025"/>
        </c:manualLayout>
      </c:layout>
      <c:bar3DChart>
        <c:barDir val="col"/>
        <c:grouping val="clustered"/>
        <c:ser>
          <c:idx val="0"/>
          <c:order val="0"/>
          <c:tx>
            <c:strRef>
              <c:f>Sheet1!$A$2</c:f>
              <c:strCache>
                <c:ptCount val="1"/>
                <c:pt idx="0">
                  <c:v>2010</c:v>
                </c:pt>
              </c:strCache>
            </c:strRef>
          </c:tx>
          <c:cat>
            <c:strRef>
              <c:f>Sheet1!$B$1:$K$1</c:f>
              <c:strCache>
                <c:ptCount val="10"/>
                <c:pt idx="0">
                  <c:v>Sunset View</c:v>
                </c:pt>
                <c:pt idx="1">
                  <c:v>Silver Gate</c:v>
                </c:pt>
                <c:pt idx="2">
                  <c:v>Ocean Beach</c:v>
                </c:pt>
                <c:pt idx="3">
                  <c:v>Loma Portal</c:v>
                </c:pt>
                <c:pt idx="4">
                  <c:v>Cabrillo</c:v>
                </c:pt>
                <c:pt idx="5">
                  <c:v>Dewey</c:v>
                </c:pt>
                <c:pt idx="6">
                  <c:v>Barnard*</c:v>
                </c:pt>
                <c:pt idx="7">
                  <c:v>Dana</c:v>
                </c:pt>
                <c:pt idx="8">
                  <c:v>Correia</c:v>
                </c:pt>
                <c:pt idx="9">
                  <c:v>Point Loma</c:v>
                </c:pt>
              </c:strCache>
            </c:strRef>
          </c:cat>
          <c:val>
            <c:numRef>
              <c:f>Sheet1!$B$2:$K$2</c:f>
              <c:numCache>
                <c:formatCode>General</c:formatCode>
                <c:ptCount val="10"/>
                <c:pt idx="0">
                  <c:v>925</c:v>
                </c:pt>
                <c:pt idx="1">
                  <c:v>903</c:v>
                </c:pt>
                <c:pt idx="2">
                  <c:v>924</c:v>
                </c:pt>
                <c:pt idx="3">
                  <c:v>896</c:v>
                </c:pt>
                <c:pt idx="4">
                  <c:v>805</c:v>
                </c:pt>
                <c:pt idx="5">
                  <c:v>870</c:v>
                </c:pt>
                <c:pt idx="6">
                  <c:v>874</c:v>
                </c:pt>
                <c:pt idx="7">
                  <c:v>869</c:v>
                </c:pt>
                <c:pt idx="8">
                  <c:v>841</c:v>
                </c:pt>
                <c:pt idx="9">
                  <c:v>758</c:v>
                </c:pt>
              </c:numCache>
            </c:numRef>
          </c:val>
        </c:ser>
        <c:gapDepth val="0"/>
        <c:shape val="box"/>
        <c:axId val="113795840"/>
        <c:axId val="113797376"/>
        <c:axId val="0"/>
      </c:bar3DChart>
      <c:catAx>
        <c:axId val="113795840"/>
        <c:scaling>
          <c:orientation val="minMax"/>
        </c:scaling>
        <c:axPos val="b"/>
        <c:numFmt formatCode="General" sourceLinked="1"/>
        <c:tickLblPos val="low"/>
        <c:spPr>
          <a:ln w="3861">
            <a:solidFill>
              <a:schemeClr val="tx1"/>
            </a:solidFill>
            <a:prstDash val="solid"/>
          </a:ln>
        </c:spPr>
        <c:txPr>
          <a:bodyPr rot="0" vert="horz"/>
          <a:lstStyle/>
          <a:p>
            <a:pPr>
              <a:defRPr sz="600" b="0" i="0" u="none" strike="noStrike" baseline="0">
                <a:solidFill>
                  <a:schemeClr val="bg1"/>
                </a:solidFill>
                <a:latin typeface="Arial"/>
                <a:ea typeface="Arial"/>
                <a:cs typeface="Arial"/>
              </a:defRPr>
            </a:pPr>
            <a:endParaRPr lang="en-US"/>
          </a:p>
        </c:txPr>
        <c:crossAx val="113797376"/>
        <c:crosses val="autoZero"/>
        <c:auto val="1"/>
        <c:lblAlgn val="ctr"/>
        <c:lblOffset val="100"/>
        <c:tickLblSkip val="1"/>
        <c:tickMarkSkip val="1"/>
      </c:catAx>
      <c:valAx>
        <c:axId val="113797376"/>
        <c:scaling>
          <c:orientation val="minMax"/>
          <c:max val="950"/>
          <c:min val="500"/>
        </c:scaling>
        <c:axPos val="l"/>
        <c:majorGridlines/>
        <c:numFmt formatCode="#,##0" sourceLinked="0"/>
        <c:tickLblPos val="nextTo"/>
        <c:spPr>
          <a:ln w="15441">
            <a:solidFill>
              <a:schemeClr val="tx1"/>
            </a:solidFill>
            <a:prstDash val="solid"/>
          </a:ln>
        </c:spPr>
        <c:txPr>
          <a:bodyPr rot="0" vert="horz"/>
          <a:lstStyle/>
          <a:p>
            <a:pPr>
              <a:defRPr sz="900" b="0" i="0" u="none" strike="noStrike" baseline="0">
                <a:solidFill>
                  <a:schemeClr val="bg1"/>
                </a:solidFill>
                <a:latin typeface="Arial"/>
                <a:ea typeface="Arial"/>
                <a:cs typeface="Arial"/>
              </a:defRPr>
            </a:pPr>
            <a:endParaRPr lang="en-US"/>
          </a:p>
        </c:txPr>
        <c:crossAx val="113795840"/>
        <c:crosses val="autoZero"/>
        <c:crossBetween val="between"/>
        <c:majorUnit val="50"/>
      </c:valAx>
      <c:spPr>
        <a:noFill/>
        <a:ln w="25397">
          <a:noFill/>
        </a:ln>
      </c:spPr>
    </c:plotArea>
    <c:plotVisOnly val="1"/>
    <c:dispBlanksAs val="gap"/>
  </c:chart>
  <c:spPr>
    <a:noFill/>
    <a:ln>
      <a:noFill/>
    </a:ln>
  </c:spPr>
  <c:txPr>
    <a:bodyPr/>
    <a:lstStyle/>
    <a:p>
      <a:pPr>
        <a:defRPr sz="1338" b="1" i="0" u="none" strike="noStrike" baseline="0">
          <a:solidFill>
            <a:schemeClr val="tx1"/>
          </a:solidFill>
          <a:latin typeface="Arial"/>
          <a:ea typeface="Arial"/>
          <a:cs typeface="Arial"/>
        </a:defRPr>
      </a:pPr>
      <a:endParaRPr lang="en-US"/>
    </a:p>
  </c:txPr>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6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88587" tIns="44294" rIns="88587" bIns="44294" numCol="1" anchor="t" anchorCtr="0" compatLnSpc="1">
            <a:prstTxWarp prst="textNoShape">
              <a:avLst/>
            </a:prstTxWarp>
          </a:bodyPr>
          <a:lstStyle>
            <a:lvl1pPr defTabSz="885825">
              <a:defRPr sz="1200">
                <a:cs typeface="+mn-cs"/>
              </a:defRPr>
            </a:lvl1pPr>
          </a:lstStyle>
          <a:p>
            <a:pPr>
              <a:defRPr/>
            </a:pPr>
            <a:endParaRPr lang="en-US"/>
          </a:p>
        </p:txBody>
      </p:sp>
      <p:sp>
        <p:nvSpPr>
          <p:cNvPr id="31641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88587" tIns="44294" rIns="88587" bIns="44294" numCol="1" anchor="t" anchorCtr="0" compatLnSpc="1">
            <a:prstTxWarp prst="textNoShape">
              <a:avLst/>
            </a:prstTxWarp>
          </a:bodyPr>
          <a:lstStyle>
            <a:lvl1pPr algn="r" defTabSz="885825">
              <a:defRPr sz="1200">
                <a:cs typeface="+mn-cs"/>
              </a:defRPr>
            </a:lvl1pPr>
          </a:lstStyle>
          <a:p>
            <a:pPr>
              <a:defRPr/>
            </a:pPr>
            <a:endParaRPr lang="en-US"/>
          </a:p>
        </p:txBody>
      </p:sp>
      <p:sp>
        <p:nvSpPr>
          <p:cNvPr id="31642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88587" tIns="44294" rIns="88587" bIns="44294" numCol="1" anchor="b" anchorCtr="0" compatLnSpc="1">
            <a:prstTxWarp prst="textNoShape">
              <a:avLst/>
            </a:prstTxWarp>
          </a:bodyPr>
          <a:lstStyle>
            <a:lvl1pPr defTabSz="885825">
              <a:defRPr sz="1200">
                <a:cs typeface="+mn-cs"/>
              </a:defRPr>
            </a:lvl1pPr>
          </a:lstStyle>
          <a:p>
            <a:pPr>
              <a:defRPr/>
            </a:pPr>
            <a:endParaRPr lang="en-US"/>
          </a:p>
        </p:txBody>
      </p:sp>
      <p:sp>
        <p:nvSpPr>
          <p:cNvPr id="31642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88587" tIns="44294" rIns="88587" bIns="44294" numCol="1" anchor="b" anchorCtr="0" compatLnSpc="1">
            <a:prstTxWarp prst="textNoShape">
              <a:avLst/>
            </a:prstTxWarp>
          </a:bodyPr>
          <a:lstStyle>
            <a:lvl1pPr algn="r" defTabSz="885825">
              <a:defRPr sz="1200">
                <a:cs typeface="+mn-cs"/>
              </a:defRPr>
            </a:lvl1pPr>
          </a:lstStyle>
          <a:p>
            <a:pPr>
              <a:defRPr/>
            </a:pPr>
            <a:fld id="{B0EF26E1-E80A-45C6-BE85-781FECF4EB7B}"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31" tIns="45716" rIns="91431" bIns="45716" numCol="1" anchor="t" anchorCtr="0" compatLnSpc="1">
            <a:prstTxWarp prst="textNoShape">
              <a:avLst/>
            </a:prstTxWarp>
          </a:bodyPr>
          <a:lstStyle>
            <a:lvl1pPr defTabSz="912813">
              <a:defRPr sz="1200">
                <a:cs typeface="+mn-cs"/>
              </a:defRPr>
            </a:lvl1pPr>
          </a:lstStyle>
          <a:p>
            <a:pPr>
              <a:defRPr/>
            </a:pPr>
            <a:endParaRPr lang="en-US"/>
          </a:p>
        </p:txBody>
      </p:sp>
      <p:sp>
        <p:nvSpPr>
          <p:cNvPr id="808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31" tIns="45716" rIns="91431" bIns="45716" numCol="1" anchor="t" anchorCtr="0" compatLnSpc="1">
            <a:prstTxWarp prst="textNoShape">
              <a:avLst/>
            </a:prstTxWarp>
          </a:bodyPr>
          <a:lstStyle>
            <a:lvl1pPr algn="r" defTabSz="912813">
              <a:defRPr sz="1200">
                <a:cs typeface="+mn-cs"/>
              </a:defRPr>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44588" y="685800"/>
            <a:ext cx="4572000" cy="3429000"/>
          </a:xfrm>
          <a:prstGeom prst="rect">
            <a:avLst/>
          </a:prstGeom>
          <a:noFill/>
          <a:ln w="9525">
            <a:solidFill>
              <a:srgbClr val="000000"/>
            </a:solidFill>
            <a:miter lim="800000"/>
            <a:headEnd/>
            <a:tailEnd/>
          </a:ln>
        </p:spPr>
      </p:sp>
      <p:sp>
        <p:nvSpPr>
          <p:cNvPr id="809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31" tIns="45716" rIns="91431" bIns="4571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09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31" tIns="45716" rIns="91431" bIns="45716" numCol="1" anchor="b" anchorCtr="0" compatLnSpc="1">
            <a:prstTxWarp prst="textNoShape">
              <a:avLst/>
            </a:prstTxWarp>
          </a:bodyPr>
          <a:lstStyle>
            <a:lvl1pPr defTabSz="912813">
              <a:defRPr sz="1200">
                <a:cs typeface="+mn-cs"/>
              </a:defRPr>
            </a:lvl1pPr>
          </a:lstStyle>
          <a:p>
            <a:pPr>
              <a:defRPr/>
            </a:pPr>
            <a:endParaRPr lang="en-US"/>
          </a:p>
        </p:txBody>
      </p:sp>
      <p:sp>
        <p:nvSpPr>
          <p:cNvPr id="809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31" tIns="45716" rIns="91431" bIns="45716" numCol="1" anchor="b" anchorCtr="0" compatLnSpc="1">
            <a:prstTxWarp prst="textNoShape">
              <a:avLst/>
            </a:prstTxWarp>
          </a:bodyPr>
          <a:lstStyle>
            <a:lvl1pPr algn="r" defTabSz="912813">
              <a:defRPr sz="1200">
                <a:cs typeface="+mn-cs"/>
              </a:defRPr>
            </a:lvl1pPr>
          </a:lstStyle>
          <a:p>
            <a:pPr>
              <a:defRPr/>
            </a:pPr>
            <a:fld id="{7102E69F-B646-485B-A24A-8AEEAD14792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p>
            <a:pPr>
              <a:defRPr/>
            </a:pPr>
            <a:fld id="{FE4C70D6-CEF8-47D8-9958-208C21D63D27}" type="slidenum">
              <a:rPr lang="en-US" smtClean="0"/>
              <a:pPr>
                <a:defRPr/>
              </a:pPr>
              <a:t>1</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p>
            <a:pPr>
              <a:defRPr/>
            </a:pPr>
            <a:fld id="{A5A6748B-57EE-4B37-857E-91AA6E6E85BF}" type="slidenum">
              <a:rPr lang="en-US" smtClean="0"/>
              <a:pPr>
                <a:defRPr/>
              </a:pPr>
              <a:t>6</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p>
            <a:pPr>
              <a:defRPr/>
            </a:pPr>
            <a:fld id="{A5A6748B-57EE-4B37-857E-91AA6E6E85BF}" type="slidenum">
              <a:rPr lang="en-US" smtClean="0"/>
              <a:pPr>
                <a:defRPr/>
              </a:pPr>
              <a:t>7</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p:txBody>
          <a:bodyPr/>
          <a:lstStyle/>
          <a:p>
            <a:pPr>
              <a:defRPr/>
            </a:pPr>
            <a:fld id="{F49B70B0-4B3C-4DEF-AB41-B8564712F26C}" type="slidenum">
              <a:rPr lang="en-US" smtClean="0"/>
              <a:pPr>
                <a:defRPr/>
              </a:pPr>
              <a:t>8</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11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12</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13</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14</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15</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16</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17</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19</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20</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21</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02E69F-B646-485B-A24A-8AEEAD147920}" type="slidenum">
              <a:rPr lang="en-US" smtClean="0"/>
              <a:pPr>
                <a:defRPr/>
              </a:pPr>
              <a:t>22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9192D2A-37B2-4B37-8897-6FF23EE7C586}"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9192D2A-37B2-4B37-8897-6FF23EE7C586}"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9192D2A-37B2-4B37-8897-6FF23EE7C586}"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9192D2A-37B2-4B37-8897-6FF23EE7C586}"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A9192D2A-37B2-4B37-8897-6FF23EE7C586}"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61E9CBD-149E-4417-A6CD-67EA3D82BABD}"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37FD646-AB9B-483C-BC44-636F041E4894}"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9192D2A-37B2-4B37-8897-6FF23EE7C586}"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9192D2A-37B2-4B37-8897-6FF23EE7C586}"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9B85A6F-8B4A-45E1-93DA-F2D7314A2A2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B6CC4B5-2E34-49EA-B968-39C61A954640}"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9192D2A-37B2-4B37-8897-6FF23EE7C586}"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dq.cde.ca.gov/dataquest/AcntRpt2010/2010GrowthSch.aspx?allcds=37683386039291" TargetMode="External"/><Relationship Id="rId3" Type="http://schemas.openxmlformats.org/officeDocument/2006/relationships/hyperlink" Target="http://dq.cde.ca.gov/dataquest/AcntRpt2010/2010GrowthSch.aspx?allcds=37683383735750" TargetMode="External"/><Relationship Id="rId7" Type="http://schemas.openxmlformats.org/officeDocument/2006/relationships/hyperlink" Target="http://dq.cde.ca.gov/dataquest/AcntRpt2010/2010GrowthSch.aspx?allcds=37683386039184" TargetMode="External"/><Relationship Id="rId12" Type="http://schemas.openxmlformats.org/officeDocument/2006/relationships/hyperlink" Target="http://dq.cde.ca.gov/dataquest/AcntRpt2010/2010GrowthSch.aspx?allcds=37683386040208"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dq.cde.ca.gov/dataquest/AcntRpt2010/2010GrowthSch.aspx?allcds=37683386040034" TargetMode="External"/><Relationship Id="rId11" Type="http://schemas.openxmlformats.org/officeDocument/2006/relationships/hyperlink" Target="http://dq.cde.ca.gov/dataquest/AcntRpt2010/2010GrowthSch.aspx?allcds=37683386040166" TargetMode="External"/><Relationship Id="rId5" Type="http://schemas.openxmlformats.org/officeDocument/2006/relationships/hyperlink" Target="http://dq.cde.ca.gov/dataquest/AcntRpt2010/2010GrowthSch.aspx?allcds=37683386059604" TargetMode="External"/><Relationship Id="rId10" Type="http://schemas.openxmlformats.org/officeDocument/2006/relationships/hyperlink" Target="http://dq.cde.ca.gov/dataquest/AcntRpt2010/2010GrowthSch.aspx?allcds=37683386039903" TargetMode="External"/><Relationship Id="rId4" Type="http://schemas.openxmlformats.org/officeDocument/2006/relationships/hyperlink" Target="http://dq.cde.ca.gov/dataquest/AcntRpt2010/2010GrowthSch.aspx?allcds=37683386059596" TargetMode="External"/><Relationship Id="rId9" Type="http://schemas.openxmlformats.org/officeDocument/2006/relationships/hyperlink" Target="http://dq.cde.ca.gov/dataquest/AcntRpt2010/2010GrowthSch.aspx?allcds=37683386039481"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dq.cde.ca.gov/dataquest/AcntRpt2010/2010GrowthSch.aspx?allcds=37683386059596" TargetMode="External"/><Relationship Id="rId13" Type="http://schemas.openxmlformats.org/officeDocument/2006/relationships/hyperlink" Target="http://dq.cde.ca.gov/dataquest/AcntRpt2010/2010GrowthSch.aspx?allcds=37683383735750" TargetMode="External"/><Relationship Id="rId3" Type="http://schemas.openxmlformats.org/officeDocument/2006/relationships/chart" Target="../charts/chart5.xml"/><Relationship Id="rId7" Type="http://schemas.openxmlformats.org/officeDocument/2006/relationships/hyperlink" Target="http://dq.cde.ca.gov/dataquest/AcntRpt2010/2010GrowthSch.aspx?allcds=37683386040166" TargetMode="External"/><Relationship Id="rId12" Type="http://schemas.openxmlformats.org/officeDocument/2006/relationships/hyperlink" Target="http://dq.cde.ca.gov/dataquest/AcntRpt2010/2010GrowthSch.aspx?allcds=37683386039291" TargetMode="External"/><Relationship Id="rId2" Type="http://schemas.openxmlformats.org/officeDocument/2006/relationships/chart" Target="../charts/chart4.xml"/><Relationship Id="rId1" Type="http://schemas.openxmlformats.org/officeDocument/2006/relationships/slideLayout" Target="../slideLayouts/slideLayout7.xml"/><Relationship Id="rId6" Type="http://schemas.openxmlformats.org/officeDocument/2006/relationships/hyperlink" Target="http://dq.cde.ca.gov/dataquest/AcntRpt2010/2010GrowthSch.aspx?allcds=37683386039481" TargetMode="External"/><Relationship Id="rId11" Type="http://schemas.openxmlformats.org/officeDocument/2006/relationships/hyperlink" Target="http://dq.cde.ca.gov/dataquest/AcntRpt2010/2010GrowthSch.aspx?allcds=37683386059604" TargetMode="External"/><Relationship Id="rId5" Type="http://schemas.openxmlformats.org/officeDocument/2006/relationships/hyperlink" Target="http://dq.cde.ca.gov/dataquest/AcntRpt2010/2010GrowthSch.aspx?allcds=37683386040208" TargetMode="External"/><Relationship Id="rId10" Type="http://schemas.openxmlformats.org/officeDocument/2006/relationships/hyperlink" Target="http://dq.cde.ca.gov/dataquest/AcntRpt2010/2010GrowthSch.aspx?allcds=37683386039184" TargetMode="External"/><Relationship Id="rId4" Type="http://schemas.openxmlformats.org/officeDocument/2006/relationships/hyperlink" Target="http://dq.cde.ca.gov/dataquest/AcntRpt2010/2010GrowthSch.aspx?allcds=37683386040034" TargetMode="External"/><Relationship Id="rId9" Type="http://schemas.openxmlformats.org/officeDocument/2006/relationships/hyperlink" Target="http://dq.cde.ca.gov/dataquest/AcntRpt2010/2010GrowthSch.aspx?allcds=37683386039903"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5.jpeg"/><Relationship Id="rId7"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hyperlink" Target="http://www.pointlomacluster.com/" TargetMode="External"/><Relationship Id="rId5" Type="http://schemas.openxmlformats.org/officeDocument/2006/relationships/hyperlink" Target="http://plcluster.blogspot.com/" TargetMode="External"/><Relationship Id="rId10" Type="http://schemas.openxmlformats.org/officeDocument/2006/relationships/image" Target="../media/image30.jpeg"/><Relationship Id="rId4" Type="http://schemas.openxmlformats.org/officeDocument/2006/relationships/image" Target="../media/image26.jpeg"/><Relationship Id="rId9"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609600" y="2046506"/>
            <a:ext cx="4267200" cy="4278094"/>
          </a:xfrm>
          <a:prstGeom prst="rect">
            <a:avLst/>
          </a:prstGeom>
          <a:noFill/>
          <a:ln w="9525">
            <a:noFill/>
            <a:miter lim="800000"/>
            <a:headEnd/>
            <a:tailEnd/>
          </a:ln>
        </p:spPr>
        <p:txBody>
          <a:bodyPr wrap="square">
            <a:spAutoFit/>
          </a:bodyPr>
          <a:lstStyle/>
          <a:p>
            <a:r>
              <a:rPr lang="en-US" sz="4700" b="1" spc="-15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Cluster Governance </a:t>
            </a:r>
          </a:p>
          <a:p>
            <a:r>
              <a:rPr lang="en-US" sz="4700" b="1" spc="-15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Empowerment Framework</a:t>
            </a:r>
            <a:r>
              <a:rPr lang="en-US" sz="1600" spc="-150" dirty="0" smtClean="0">
                <a:solidFill>
                  <a:schemeClr val="bg1"/>
                </a:solidFill>
              </a:rPr>
              <a:t/>
            </a:r>
            <a:br>
              <a:rPr lang="en-US" sz="1600" spc="-150" dirty="0" smtClean="0">
                <a:solidFill>
                  <a:schemeClr val="bg1"/>
                </a:solidFill>
              </a:rPr>
            </a:br>
            <a:endParaRPr lang="en-US" sz="1600" spc="-150" dirty="0" smtClean="0">
              <a:solidFill>
                <a:schemeClr val="bg1"/>
              </a:solidFill>
            </a:endParaRPr>
          </a:p>
          <a:p>
            <a:r>
              <a:rPr lang="en-US" sz="1600" dirty="0" smtClean="0">
                <a:solidFill>
                  <a:schemeClr val="bg1"/>
                </a:solidFill>
              </a:rPr>
              <a:t>. . . . . . . . . . . . . . . . . .  . . . . . . . . . . . . . . . . . </a:t>
            </a:r>
          </a:p>
          <a:p>
            <a:endParaRPr lang="en-US" sz="1600" spc="-150" dirty="0" smtClean="0">
              <a:solidFill>
                <a:schemeClr val="bg1"/>
              </a:solidFill>
            </a:endParaRPr>
          </a:p>
          <a:p>
            <a:r>
              <a:rPr lang="en-US" sz="1600" dirty="0" smtClean="0">
                <a:solidFill>
                  <a:schemeClr val="bg1"/>
                </a:solidFill>
              </a:rPr>
              <a:t>A COMMUNITY CONVERSATION</a:t>
            </a:r>
          </a:p>
          <a:p>
            <a:r>
              <a:rPr lang="en-US" sz="1200" dirty="0" smtClean="0">
                <a:solidFill>
                  <a:schemeClr val="bg1"/>
                </a:solidFill>
              </a:rPr>
              <a:t>March 2011</a:t>
            </a:r>
          </a:p>
        </p:txBody>
      </p:sp>
      <p:pic>
        <p:nvPicPr>
          <p:cNvPr id="5" name="Picture 2"/>
          <p:cNvPicPr>
            <a:picLocks noChangeAspect="1" noChangeArrowheads="1"/>
          </p:cNvPicPr>
          <p:nvPr/>
        </p:nvPicPr>
        <p:blipFill>
          <a:blip r:embed="rId3" cstate="print"/>
          <a:srcRect/>
          <a:stretch>
            <a:fillRect/>
          </a:stretch>
        </p:blipFill>
        <p:spPr bwMode="auto">
          <a:xfrm>
            <a:off x="5143056" y="1371600"/>
            <a:ext cx="3429000" cy="2079287"/>
          </a:xfrm>
          <a:prstGeom prst="rect">
            <a:avLst/>
          </a:prstGeom>
          <a:ln>
            <a:noFill/>
          </a:ln>
          <a:effectLst>
            <a:outerShdw blurRad="190500" algn="tl" rotWithShape="0">
              <a:srgbClr val="000000">
                <a:alpha val="70000"/>
              </a:srgbClr>
            </a:outerShdw>
          </a:effectLst>
        </p:spPr>
      </p:pic>
      <p:pic>
        <p:nvPicPr>
          <p:cNvPr id="70658" name="Picture 2" descr="http://barnardelementary.com/album/13935/24945.jpg"/>
          <p:cNvPicPr>
            <a:picLocks noChangeAspect="1" noChangeArrowheads="1"/>
          </p:cNvPicPr>
          <p:nvPr/>
        </p:nvPicPr>
        <p:blipFill>
          <a:blip r:embed="rId4" cstate="print"/>
          <a:srcRect t="14448"/>
          <a:stretch>
            <a:fillRect/>
          </a:stretch>
        </p:blipFill>
        <p:spPr bwMode="auto">
          <a:xfrm>
            <a:off x="5201491" y="4191000"/>
            <a:ext cx="3409109" cy="1937885"/>
          </a:xfrm>
          <a:prstGeom prst="rect">
            <a:avLst/>
          </a:prstGeom>
          <a:ln>
            <a:noFill/>
          </a:ln>
          <a:effectLst>
            <a:outerShdw blurRad="190500" algn="tl" rotWithShape="0">
              <a:srgbClr val="000000">
                <a:alpha val="70000"/>
              </a:srgbClr>
            </a:outerShdw>
          </a:effectLst>
        </p:spPr>
      </p:pic>
      <p:sp>
        <p:nvSpPr>
          <p:cNvPr id="12" name="Rectangle 11"/>
          <p:cNvSpPr/>
          <p:nvPr/>
        </p:nvSpPr>
        <p:spPr>
          <a:xfrm>
            <a:off x="5451071" y="3657600"/>
            <a:ext cx="2812969" cy="307777"/>
          </a:xfrm>
          <a:prstGeom prst="rect">
            <a:avLst/>
          </a:prstGeom>
        </p:spPr>
        <p:txBody>
          <a:bodyPr wrap="none">
            <a:spAutoFit/>
          </a:bodyPr>
          <a:lstStyle/>
          <a:p>
            <a:pPr algn="ctr"/>
            <a:r>
              <a:rPr lang="en-US" sz="1400" i="1" dirty="0" smtClean="0">
                <a:solidFill>
                  <a:srgbClr val="FFCC00"/>
                </a:solidFill>
              </a:rPr>
              <a:t>Engage     Empower      Educate</a:t>
            </a:r>
            <a:endParaRPr lang="en-US" sz="1400" i="1" dirty="0">
              <a:solidFill>
                <a:srgbClr val="FFCC00"/>
              </a:solidFill>
            </a:endParaRPr>
          </a:p>
        </p:txBody>
      </p:sp>
      <p:sp>
        <p:nvSpPr>
          <p:cNvPr id="8" name="Rectangle 7"/>
          <p:cNvSpPr/>
          <p:nvPr/>
        </p:nvSpPr>
        <p:spPr>
          <a:xfrm>
            <a:off x="0" y="381000"/>
            <a:ext cx="9144000" cy="400110"/>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n-US" sz="2000" b="1" dirty="0" smtClean="0">
                <a:solidFill>
                  <a:schemeClr val="tx2"/>
                </a:solidFill>
              </a:rPr>
              <a:t>P  O  I  N  T      L  O  M  A      C  L  U  S  T  E  R      S  C  H  O  O  L  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5"/>
          <p:cNvSpPr txBox="1">
            <a:spLocks noChangeArrowheads="1"/>
          </p:cNvSpPr>
          <p:nvPr/>
        </p:nvSpPr>
        <p:spPr bwMode="auto">
          <a:xfrm>
            <a:off x="381000" y="1416308"/>
            <a:ext cx="4038600" cy="4876784"/>
          </a:xfrm>
          <a:prstGeom prst="rect">
            <a:avLst/>
          </a:prstGeom>
          <a:noFill/>
          <a:ln w="9525">
            <a:noFill/>
            <a:miter lim="800000"/>
            <a:headEnd/>
            <a:tailEnd/>
          </a:ln>
        </p:spPr>
        <p:txBody>
          <a:bodyPr>
            <a:spAutoFit/>
          </a:bodyPr>
          <a:lstStyle/>
          <a:p>
            <a:r>
              <a:rPr lang="en-US" sz="1400" b="1" dirty="0">
                <a:solidFill>
                  <a:srgbClr val="FFC000"/>
                </a:solidFill>
              </a:rPr>
              <a:t>Cluster Quick </a:t>
            </a:r>
            <a:r>
              <a:rPr lang="en-US" sz="1400" b="1" dirty="0" smtClean="0">
                <a:solidFill>
                  <a:srgbClr val="FFC000"/>
                </a:solidFill>
              </a:rPr>
              <a:t>Facts</a:t>
            </a:r>
            <a:r>
              <a:rPr lang="en-US" sz="1400" b="1" u="sng" dirty="0" smtClean="0">
                <a:solidFill>
                  <a:srgbClr val="FFCC00"/>
                </a:solidFill>
              </a:rPr>
              <a:t/>
            </a:r>
            <a:br>
              <a:rPr lang="en-US" sz="1400" b="1" u="sng" dirty="0" smtClean="0">
                <a:solidFill>
                  <a:srgbClr val="FFCC00"/>
                </a:solidFill>
              </a:rPr>
            </a:br>
            <a:endParaRPr lang="en-US" sz="1400" b="1" u="sng" dirty="0">
              <a:solidFill>
                <a:srgbClr val="FFCC00"/>
              </a:solidFill>
            </a:endParaRPr>
          </a:p>
          <a:p>
            <a:endParaRPr lang="en-US" sz="1400" b="1" u="sng" dirty="0">
              <a:solidFill>
                <a:srgbClr val="FFFF00"/>
              </a:solidFill>
            </a:endParaRPr>
          </a:p>
          <a:p>
            <a:pPr>
              <a:lnSpc>
                <a:spcPts val="1800"/>
              </a:lnSpc>
              <a:buFontTx/>
              <a:buChar char="•"/>
            </a:pPr>
            <a:r>
              <a:rPr lang="en-US" sz="1400" dirty="0">
                <a:solidFill>
                  <a:schemeClr val="bg1"/>
                </a:solidFill>
              </a:rPr>
              <a:t>  10 schools		</a:t>
            </a:r>
          </a:p>
          <a:p>
            <a:pPr>
              <a:lnSpc>
                <a:spcPts val="1800"/>
              </a:lnSpc>
              <a:buFontTx/>
              <a:buChar char="•"/>
            </a:pPr>
            <a:r>
              <a:rPr lang="en-US" sz="1400" dirty="0">
                <a:solidFill>
                  <a:schemeClr val="bg1"/>
                </a:solidFill>
              </a:rPr>
              <a:t>  Over </a:t>
            </a:r>
            <a:r>
              <a:rPr lang="en-US" sz="1400" dirty="0" smtClean="0">
                <a:solidFill>
                  <a:schemeClr val="bg1"/>
                </a:solidFill>
              </a:rPr>
              <a:t>6,200 </a:t>
            </a:r>
            <a:r>
              <a:rPr lang="en-US" sz="1400" dirty="0">
                <a:solidFill>
                  <a:schemeClr val="bg1"/>
                </a:solidFill>
              </a:rPr>
              <a:t>students / App. 500+/- per </a:t>
            </a:r>
            <a:r>
              <a:rPr lang="en-US" sz="1400" dirty="0" smtClean="0">
                <a:solidFill>
                  <a:schemeClr val="bg1"/>
                </a:solidFill>
              </a:rPr>
              <a:t>grade</a:t>
            </a:r>
            <a:endParaRPr lang="en-US" sz="1400" dirty="0">
              <a:solidFill>
                <a:schemeClr val="bg1"/>
              </a:solidFill>
            </a:endParaRPr>
          </a:p>
          <a:p>
            <a:pPr>
              <a:lnSpc>
                <a:spcPts val="1800"/>
              </a:lnSpc>
              <a:buFontTx/>
              <a:buChar char="•"/>
            </a:pPr>
            <a:r>
              <a:rPr lang="en-US" sz="1400" dirty="0">
                <a:solidFill>
                  <a:schemeClr val="bg1"/>
                </a:solidFill>
              </a:rPr>
              <a:t>  15%  English Language </a:t>
            </a:r>
            <a:r>
              <a:rPr lang="en-US" sz="1400" dirty="0" smtClean="0">
                <a:solidFill>
                  <a:schemeClr val="bg1"/>
                </a:solidFill>
              </a:rPr>
              <a:t>Learners</a:t>
            </a:r>
            <a:endParaRPr lang="en-US" sz="1400" dirty="0">
              <a:solidFill>
                <a:schemeClr val="bg1"/>
              </a:solidFill>
            </a:endParaRPr>
          </a:p>
          <a:p>
            <a:pPr>
              <a:lnSpc>
                <a:spcPts val="1800"/>
              </a:lnSpc>
              <a:buFontTx/>
              <a:buChar char="•"/>
            </a:pPr>
            <a:r>
              <a:rPr lang="en-US" sz="1400" dirty="0">
                <a:solidFill>
                  <a:schemeClr val="bg1"/>
                </a:solidFill>
              </a:rPr>
              <a:t>  </a:t>
            </a:r>
            <a:r>
              <a:rPr lang="en-US" sz="1400" dirty="0" smtClean="0">
                <a:solidFill>
                  <a:schemeClr val="bg1"/>
                </a:solidFill>
              </a:rPr>
              <a:t>45%  Qualify </a:t>
            </a:r>
            <a:r>
              <a:rPr lang="en-US" sz="1400" dirty="0">
                <a:solidFill>
                  <a:schemeClr val="bg1"/>
                </a:solidFill>
              </a:rPr>
              <a:t>For </a:t>
            </a:r>
            <a:r>
              <a:rPr lang="en-US" sz="1400" dirty="0" smtClean="0">
                <a:solidFill>
                  <a:schemeClr val="bg1"/>
                </a:solidFill>
              </a:rPr>
              <a:t>Free / Reduced Lunch</a:t>
            </a:r>
          </a:p>
          <a:p>
            <a:pPr>
              <a:lnSpc>
                <a:spcPts val="1800"/>
              </a:lnSpc>
              <a:buFontTx/>
              <a:buChar char="•"/>
            </a:pPr>
            <a:r>
              <a:rPr lang="en-US" sz="1400" dirty="0" smtClean="0">
                <a:solidFill>
                  <a:schemeClr val="bg1"/>
                </a:solidFill>
              </a:rPr>
              <a:t>  31%  GATE  students</a:t>
            </a:r>
          </a:p>
          <a:p>
            <a:pPr>
              <a:lnSpc>
                <a:spcPts val="1800"/>
              </a:lnSpc>
              <a:buFontTx/>
              <a:buChar char="•"/>
            </a:pPr>
            <a:r>
              <a:rPr lang="en-US" sz="1400" dirty="0" smtClean="0">
                <a:solidFill>
                  <a:schemeClr val="bg1"/>
                </a:solidFill>
              </a:rPr>
              <a:t> 10%   Students with disabilities</a:t>
            </a:r>
          </a:p>
          <a:p>
            <a:pPr>
              <a:lnSpc>
                <a:spcPts val="1800"/>
              </a:lnSpc>
            </a:pPr>
            <a:endParaRPr lang="en-US" sz="1400" dirty="0" smtClean="0">
              <a:solidFill>
                <a:schemeClr val="bg1"/>
              </a:solidFill>
            </a:endParaRPr>
          </a:p>
          <a:p>
            <a:pPr>
              <a:lnSpc>
                <a:spcPts val="1800"/>
              </a:lnSpc>
            </a:pPr>
            <a:r>
              <a:rPr lang="en-US" sz="1400" b="1" dirty="0" smtClean="0">
                <a:solidFill>
                  <a:srgbClr val="FFC000"/>
                </a:solidFill>
              </a:rPr>
              <a:t>Ethnicity:</a:t>
            </a:r>
          </a:p>
          <a:p>
            <a:pPr>
              <a:lnSpc>
                <a:spcPts val="1800"/>
              </a:lnSpc>
              <a:buFont typeface="Arial" pitchFamily="34" charset="0"/>
              <a:buChar char="•"/>
            </a:pPr>
            <a:r>
              <a:rPr lang="en-US" sz="1400" dirty="0" smtClean="0">
                <a:solidFill>
                  <a:schemeClr val="bg1"/>
                </a:solidFill>
              </a:rPr>
              <a:t>  46%   White</a:t>
            </a:r>
          </a:p>
          <a:p>
            <a:pPr>
              <a:lnSpc>
                <a:spcPts val="1800"/>
              </a:lnSpc>
              <a:buFont typeface="Arial" pitchFamily="34" charset="0"/>
              <a:buChar char="•"/>
            </a:pPr>
            <a:r>
              <a:rPr lang="en-US" sz="1400" dirty="0" smtClean="0">
                <a:solidFill>
                  <a:schemeClr val="bg1"/>
                </a:solidFill>
              </a:rPr>
              <a:t>  38%   Hispanic</a:t>
            </a:r>
          </a:p>
          <a:p>
            <a:pPr>
              <a:lnSpc>
                <a:spcPts val="1800"/>
              </a:lnSpc>
              <a:buFont typeface="Arial" pitchFamily="34" charset="0"/>
              <a:buChar char="•"/>
            </a:pPr>
            <a:r>
              <a:rPr lang="en-US" sz="1400" dirty="0" smtClean="0">
                <a:solidFill>
                  <a:schemeClr val="bg1"/>
                </a:solidFill>
              </a:rPr>
              <a:t>    7%   African American</a:t>
            </a:r>
          </a:p>
          <a:p>
            <a:pPr>
              <a:lnSpc>
                <a:spcPts val="1800"/>
              </a:lnSpc>
              <a:buFont typeface="Arial" pitchFamily="34" charset="0"/>
              <a:buChar char="•"/>
            </a:pPr>
            <a:r>
              <a:rPr lang="en-US" sz="1400" dirty="0" smtClean="0">
                <a:solidFill>
                  <a:schemeClr val="bg1"/>
                </a:solidFill>
              </a:rPr>
              <a:t>    2%   Filipino</a:t>
            </a:r>
          </a:p>
          <a:p>
            <a:pPr>
              <a:lnSpc>
                <a:spcPts val="1800"/>
              </a:lnSpc>
              <a:buFont typeface="Arial" pitchFamily="34" charset="0"/>
              <a:buChar char="•"/>
            </a:pPr>
            <a:r>
              <a:rPr lang="en-US" sz="1400" dirty="0" smtClean="0">
                <a:solidFill>
                  <a:schemeClr val="bg1"/>
                </a:solidFill>
              </a:rPr>
              <a:t>    2%   Asian</a:t>
            </a:r>
          </a:p>
          <a:p>
            <a:pPr>
              <a:lnSpc>
                <a:spcPts val="1800"/>
              </a:lnSpc>
              <a:buFont typeface="Arial" pitchFamily="34" charset="0"/>
              <a:buChar char="•"/>
            </a:pPr>
            <a:r>
              <a:rPr lang="en-US" sz="1400" dirty="0" smtClean="0">
                <a:solidFill>
                  <a:schemeClr val="bg1"/>
                </a:solidFill>
              </a:rPr>
              <a:t>    5%   Other</a:t>
            </a:r>
            <a:br>
              <a:rPr lang="en-US" sz="1400" dirty="0" smtClean="0">
                <a:solidFill>
                  <a:schemeClr val="bg1"/>
                </a:solidFill>
              </a:rPr>
            </a:br>
            <a:endParaRPr lang="en-US" sz="1400" dirty="0" smtClean="0">
              <a:solidFill>
                <a:schemeClr val="bg1"/>
              </a:solidFill>
            </a:endParaRPr>
          </a:p>
          <a:p>
            <a:pPr>
              <a:lnSpc>
                <a:spcPts val="1800"/>
              </a:lnSpc>
            </a:pPr>
            <a:r>
              <a:rPr lang="en-US" sz="1400" b="1" dirty="0" smtClean="0">
                <a:solidFill>
                  <a:srgbClr val="FFCC00"/>
                </a:solidFill>
              </a:rPr>
              <a:t>Proficiency - Cluster Students:</a:t>
            </a:r>
          </a:p>
          <a:p>
            <a:pPr>
              <a:lnSpc>
                <a:spcPts val="1800"/>
              </a:lnSpc>
              <a:buFont typeface="Arial" pitchFamily="34" charset="0"/>
              <a:buChar char="•"/>
            </a:pPr>
            <a:r>
              <a:rPr lang="en-US" sz="1400" dirty="0" smtClean="0">
                <a:solidFill>
                  <a:schemeClr val="bg1"/>
                </a:solidFill>
              </a:rPr>
              <a:t>  67% proficient in English Language Arts</a:t>
            </a:r>
          </a:p>
          <a:p>
            <a:pPr>
              <a:lnSpc>
                <a:spcPts val="1800"/>
              </a:lnSpc>
              <a:buFont typeface="Arial" pitchFamily="34" charset="0"/>
              <a:buChar char="•"/>
            </a:pPr>
            <a:r>
              <a:rPr lang="en-US" sz="1400" dirty="0" smtClean="0">
                <a:solidFill>
                  <a:schemeClr val="bg1"/>
                </a:solidFill>
              </a:rPr>
              <a:t>  53% proficient in Math</a:t>
            </a:r>
          </a:p>
        </p:txBody>
      </p:sp>
      <p:sp>
        <p:nvSpPr>
          <p:cNvPr id="4099" name="Text Box 6"/>
          <p:cNvSpPr txBox="1">
            <a:spLocks noChangeArrowheads="1"/>
          </p:cNvSpPr>
          <p:nvPr/>
        </p:nvSpPr>
        <p:spPr bwMode="auto">
          <a:xfrm>
            <a:off x="152400" y="304800"/>
            <a:ext cx="2069797" cy="646331"/>
          </a:xfrm>
          <a:prstGeom prst="rect">
            <a:avLst/>
          </a:prstGeom>
          <a:noFill/>
          <a:ln w="9525">
            <a:noFill/>
            <a:miter lim="800000"/>
            <a:headEnd/>
            <a:tailEnd/>
          </a:ln>
        </p:spPr>
        <p:txBody>
          <a:bodyPr wrap="none">
            <a:spAutoFit/>
          </a:bodyPr>
          <a:lstStyle/>
          <a:p>
            <a:r>
              <a:rPr lang="en-US" sz="1800" b="1" dirty="0">
                <a:solidFill>
                  <a:schemeClr val="bg1"/>
                </a:solidFill>
              </a:rPr>
              <a:t>Cluster </a:t>
            </a:r>
            <a:r>
              <a:rPr lang="en-US" sz="1800" b="1" dirty="0" smtClean="0">
                <a:solidFill>
                  <a:schemeClr val="bg1"/>
                </a:solidFill>
              </a:rPr>
              <a:t>Overview</a:t>
            </a:r>
          </a:p>
          <a:p>
            <a:r>
              <a:rPr lang="en-US" sz="1800" b="1" dirty="0" smtClean="0">
                <a:solidFill>
                  <a:schemeClr val="bg1"/>
                </a:solidFill>
              </a:rPr>
              <a:t>2009 - 2010</a:t>
            </a:r>
            <a:endParaRPr lang="en-US" sz="1800" b="1" dirty="0">
              <a:solidFill>
                <a:schemeClr val="bg1"/>
              </a:solidFill>
            </a:endParaRPr>
          </a:p>
        </p:txBody>
      </p:sp>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grpSp>
        <p:nvGrpSpPr>
          <p:cNvPr id="11" name="Group 10"/>
          <p:cNvGrpSpPr/>
          <p:nvPr/>
        </p:nvGrpSpPr>
        <p:grpSpPr>
          <a:xfrm>
            <a:off x="4876800" y="1397737"/>
            <a:ext cx="3721966" cy="4545863"/>
            <a:chOff x="4876800" y="1397737"/>
            <a:chExt cx="3721966" cy="4545863"/>
          </a:xfrm>
        </p:grpSpPr>
        <p:pic>
          <p:nvPicPr>
            <p:cNvPr id="9" name="Picture 8"/>
            <p:cNvPicPr>
              <a:picLocks noChangeAspect="1" noChangeArrowheads="1"/>
            </p:cNvPicPr>
            <p:nvPr/>
          </p:nvPicPr>
          <p:blipFill>
            <a:blip r:embed="rId3" cstate="print"/>
            <a:stretch>
              <a:fillRect/>
            </a:stretch>
          </p:blipFill>
          <p:spPr bwMode="auto">
            <a:xfrm>
              <a:off x="4876800" y="2235937"/>
              <a:ext cx="3721966" cy="2472052"/>
            </a:xfrm>
            <a:prstGeom prst="rect">
              <a:avLst/>
            </a:prstGeom>
            <a:noFill/>
            <a:ln w="9525">
              <a:solidFill>
                <a:schemeClr val="bg1"/>
              </a:solidFill>
              <a:miter lim="800000"/>
              <a:headEnd/>
              <a:tailEnd/>
            </a:ln>
          </p:spPr>
        </p:pic>
        <p:pic>
          <p:nvPicPr>
            <p:cNvPr id="17" name="Picture 16"/>
            <p:cNvPicPr>
              <a:picLocks noChangeAspect="1" noChangeArrowheads="1"/>
            </p:cNvPicPr>
            <p:nvPr/>
          </p:nvPicPr>
          <p:blipFill>
            <a:blip r:embed="rId4" cstate="print"/>
            <a:stretch>
              <a:fillRect/>
            </a:stretch>
          </p:blipFill>
          <p:spPr bwMode="auto">
            <a:xfrm>
              <a:off x="7086600" y="4674337"/>
              <a:ext cx="1327384" cy="881621"/>
            </a:xfrm>
            <a:prstGeom prst="rect">
              <a:avLst/>
            </a:prstGeom>
            <a:noFill/>
            <a:ln w="9525">
              <a:solidFill>
                <a:schemeClr val="bg1"/>
              </a:solidFill>
              <a:miter lim="800000"/>
              <a:headEnd/>
              <a:tailEnd/>
            </a:ln>
          </p:spPr>
        </p:pic>
        <p:pic>
          <p:nvPicPr>
            <p:cNvPr id="12" name="Picture 11"/>
            <p:cNvPicPr>
              <a:picLocks noChangeAspect="1" noChangeArrowheads="1"/>
            </p:cNvPicPr>
            <p:nvPr/>
          </p:nvPicPr>
          <p:blipFill>
            <a:blip r:embed="rId5" cstate="print"/>
            <a:stretch>
              <a:fillRect/>
            </a:stretch>
          </p:blipFill>
          <p:spPr bwMode="auto">
            <a:xfrm>
              <a:off x="5054420" y="4358799"/>
              <a:ext cx="2116203" cy="1584801"/>
            </a:xfrm>
            <a:prstGeom prst="rect">
              <a:avLst/>
            </a:prstGeom>
            <a:noFill/>
            <a:ln w="9525">
              <a:solidFill>
                <a:schemeClr val="bg1"/>
              </a:solidFill>
              <a:miter lim="800000"/>
              <a:headEnd/>
              <a:tailEnd/>
            </a:ln>
          </p:spPr>
        </p:pic>
        <p:pic>
          <p:nvPicPr>
            <p:cNvPr id="18" name="Picture 2" descr="http://barnardelementary.com/album/13935/24945.jpg"/>
            <p:cNvPicPr>
              <a:picLocks noChangeAspect="1" noChangeArrowheads="1"/>
            </p:cNvPicPr>
            <p:nvPr/>
          </p:nvPicPr>
          <p:blipFill>
            <a:blip r:embed="rId6" cstate="print"/>
            <a:srcRect t="26007"/>
            <a:stretch>
              <a:fillRect/>
            </a:stretch>
          </p:blipFill>
          <p:spPr bwMode="auto">
            <a:xfrm>
              <a:off x="5105400" y="1397737"/>
              <a:ext cx="2324421" cy="1101891"/>
            </a:xfrm>
            <a:prstGeom prst="rect">
              <a:avLst/>
            </a:prstGeom>
            <a:noFill/>
            <a:ln w="19050">
              <a:solidFill>
                <a:schemeClr val="bg1"/>
              </a:solidFill>
            </a:ln>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543865" y="5105400"/>
            <a:ext cx="23622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rgbClr val="FFCC00"/>
                </a:solidFill>
                <a:latin typeface="Arial" pitchFamily="34" charset="0"/>
                <a:cs typeface="Arial" pitchFamily="34" charset="0"/>
              </a:rPr>
              <a:t>Over 6,000 parents,</a:t>
            </a:r>
            <a:br>
              <a:rPr lang="en-US" sz="1200" dirty="0" smtClean="0">
                <a:solidFill>
                  <a:srgbClr val="FFCC00"/>
                </a:solidFill>
                <a:latin typeface="Arial" pitchFamily="34" charset="0"/>
                <a:cs typeface="Arial" pitchFamily="34" charset="0"/>
              </a:rPr>
            </a:br>
            <a:r>
              <a:rPr lang="en-US" sz="1200" dirty="0" smtClean="0">
                <a:solidFill>
                  <a:srgbClr val="FFCC00"/>
                </a:solidFill>
                <a:latin typeface="Arial" pitchFamily="34" charset="0"/>
                <a:cs typeface="Arial" pitchFamily="34" charset="0"/>
              </a:rPr>
              <a:t>teachers and staff are connected via the Point Loma Cluster e-blast system.</a:t>
            </a:r>
            <a:endParaRPr lang="en-US" sz="1200" dirty="0">
              <a:solidFill>
                <a:srgbClr val="FFCC00"/>
              </a:solidFill>
              <a:latin typeface="Arial" pitchFamily="34" charset="0"/>
              <a:cs typeface="Arial" pitchFamily="34" charset="0"/>
            </a:endParaRPr>
          </a:p>
        </p:txBody>
      </p:sp>
      <p:sp>
        <p:nvSpPr>
          <p:cNvPr id="2" name="Rectangle 1"/>
          <p:cNvSpPr/>
          <p:nvPr/>
        </p:nvSpPr>
        <p:spPr>
          <a:xfrm>
            <a:off x="228600" y="1149489"/>
            <a:ext cx="5943600" cy="5109090"/>
          </a:xfrm>
          <a:prstGeom prst="rect">
            <a:avLst/>
          </a:prstGeom>
        </p:spPr>
        <p:txBody>
          <a:bodyPr wrap="square">
            <a:spAutoFit/>
          </a:bodyPr>
          <a:lstStyle/>
          <a:p>
            <a:r>
              <a:rPr lang="en-US" sz="1600" dirty="0" smtClean="0">
                <a:solidFill>
                  <a:srgbClr val="FFC000"/>
                </a:solidFill>
              </a:rPr>
              <a:t>About the Point Loma Cluster</a:t>
            </a:r>
            <a:br>
              <a:rPr lang="en-US" sz="1600" dirty="0" smtClean="0">
                <a:solidFill>
                  <a:srgbClr val="FFC000"/>
                </a:solidFill>
              </a:rPr>
            </a:br>
            <a:r>
              <a:rPr lang="en-US" sz="1200" dirty="0" smtClean="0">
                <a:solidFill>
                  <a:schemeClr val="bg1"/>
                </a:solidFill>
              </a:rPr>
              <a:t>The Point Loma Cluster consists of ten public schools located in the Point Loma area of San Diego, California. Part of the San Diego Unified School District, the Cluster has 10 schools which serve over 6,400 students grades K-12.</a:t>
            </a:r>
          </a:p>
          <a:p>
            <a:pPr algn="just"/>
            <a:endParaRPr lang="en-US" dirty="0" smtClean="0">
              <a:solidFill>
                <a:srgbClr val="FFC000"/>
              </a:solidFill>
            </a:endParaRPr>
          </a:p>
          <a:p>
            <a:pPr algn="just"/>
            <a:r>
              <a:rPr lang="en-US" sz="1600" dirty="0" smtClean="0">
                <a:solidFill>
                  <a:srgbClr val="FFC000"/>
                </a:solidFill>
              </a:rPr>
              <a:t>About the Point Loma Cluster Schools Foundation (PLCS)</a:t>
            </a:r>
            <a:br>
              <a:rPr lang="en-US" sz="1600" dirty="0" smtClean="0">
                <a:solidFill>
                  <a:srgbClr val="FFC000"/>
                </a:solidFill>
              </a:rPr>
            </a:br>
            <a:r>
              <a:rPr lang="en-US" sz="1200" dirty="0" smtClean="0">
                <a:solidFill>
                  <a:schemeClr val="bg1"/>
                </a:solidFill>
              </a:rPr>
              <a:t>In 2006, a group of </a:t>
            </a:r>
            <a:r>
              <a:rPr lang="en-US" sz="1200" i="1" dirty="0" smtClean="0">
                <a:solidFill>
                  <a:schemeClr val="bg1"/>
                </a:solidFill>
              </a:rPr>
              <a:t>parents, teachers, and principals </a:t>
            </a:r>
            <a:r>
              <a:rPr lang="en-US" sz="1200" dirty="0" smtClean="0">
                <a:solidFill>
                  <a:schemeClr val="bg1"/>
                </a:solidFill>
              </a:rPr>
              <a:t>from each school engaged in a strategic planning process to develop a unified vision for the Point Loma Cluster. The end result was the creation of a strategic plan to enhance and support our community schools. This led to establishing a 501c3. Board of directors representation from each school is one parent and one staff. </a:t>
            </a:r>
            <a:endParaRPr lang="en-US" sz="1200" dirty="0" smtClean="0">
              <a:solidFill>
                <a:srgbClr val="FFC000"/>
              </a:solidFill>
            </a:endParaRPr>
          </a:p>
          <a:p>
            <a:pPr algn="just"/>
            <a:endParaRPr lang="en-US" dirty="0" smtClean="0">
              <a:solidFill>
                <a:srgbClr val="FFC000"/>
              </a:solidFill>
            </a:endParaRPr>
          </a:p>
          <a:p>
            <a:pPr algn="just"/>
            <a:r>
              <a:rPr lang="en-US" sz="1600" dirty="0" smtClean="0">
                <a:solidFill>
                  <a:srgbClr val="FFC000"/>
                </a:solidFill>
              </a:rPr>
              <a:t>PLCS Vision</a:t>
            </a:r>
          </a:p>
          <a:p>
            <a:pPr algn="just"/>
            <a:r>
              <a:rPr lang="en-US" sz="1200" dirty="0" smtClean="0">
                <a:solidFill>
                  <a:schemeClr val="bg1"/>
                </a:solidFill>
              </a:rPr>
              <a:t>The Point Loma Cluster Schools, through innovative practices and collaborative efforts, will be the model of educational excellence; inspiring passionate life-long learners, critical thinkers, unbounded achievers, and responsible global citizens.</a:t>
            </a:r>
          </a:p>
          <a:p>
            <a:pPr algn="just"/>
            <a:endParaRPr lang="en-US" dirty="0" smtClean="0">
              <a:solidFill>
                <a:srgbClr val="FFC000"/>
              </a:solidFill>
            </a:endParaRPr>
          </a:p>
          <a:p>
            <a:pPr algn="just"/>
            <a:r>
              <a:rPr lang="en-US" sz="1400" dirty="0" smtClean="0">
                <a:solidFill>
                  <a:srgbClr val="FFC000"/>
                </a:solidFill>
              </a:rPr>
              <a:t>PLCS Mission</a:t>
            </a:r>
          </a:p>
          <a:p>
            <a:pPr algn="just"/>
            <a:r>
              <a:rPr lang="en-US" sz="1200" dirty="0" smtClean="0">
                <a:solidFill>
                  <a:schemeClr val="bg1"/>
                </a:solidFill>
              </a:rPr>
              <a:t>It is the mission of the Point Loma Cluster to inspire in each student a joy of life-long learning and inquiry about one’s individuality, community, and the world. As stakeholders, our commitment is to sustain and support the best practices in education that empower each child with knowledge, skills and values necessary to become confident, self-sufficient adults and global citizens. </a:t>
            </a:r>
          </a:p>
        </p:txBody>
      </p:sp>
      <p:pic>
        <p:nvPicPr>
          <p:cNvPr id="3" name="Picture 2"/>
          <p:cNvPicPr>
            <a:picLocks noChangeAspect="1" noChangeArrowheads="1"/>
          </p:cNvPicPr>
          <p:nvPr/>
        </p:nvPicPr>
        <p:blipFill>
          <a:blip r:embed="rId2" cstate="print"/>
          <a:srcRect/>
          <a:stretch>
            <a:fillRect/>
          </a:stretch>
        </p:blipFill>
        <p:spPr bwMode="auto">
          <a:xfrm>
            <a:off x="6518465" y="3048000"/>
            <a:ext cx="2387600" cy="1447800"/>
          </a:xfrm>
          <a:prstGeom prst="rect">
            <a:avLst/>
          </a:prstGeom>
          <a:noFill/>
          <a:ln w="9525">
            <a:solidFill>
              <a:schemeClr val="bg1"/>
            </a:solidFill>
            <a:miter lim="800000"/>
            <a:headEnd/>
            <a:tailEnd/>
          </a:ln>
        </p:spPr>
      </p:pic>
      <p:sp>
        <p:nvSpPr>
          <p:cNvPr id="4" name="TextBox 3"/>
          <p:cNvSpPr txBox="1"/>
          <p:nvPr/>
        </p:nvSpPr>
        <p:spPr>
          <a:xfrm>
            <a:off x="6771044" y="4495800"/>
            <a:ext cx="1991956" cy="276999"/>
          </a:xfrm>
          <a:prstGeom prst="rect">
            <a:avLst/>
          </a:prstGeom>
          <a:noFill/>
        </p:spPr>
        <p:txBody>
          <a:bodyPr wrap="none" rtlCol="0">
            <a:spAutoFit/>
          </a:bodyPr>
          <a:lstStyle/>
          <a:p>
            <a:r>
              <a:rPr lang="en-US" sz="1200" dirty="0" smtClean="0">
                <a:solidFill>
                  <a:schemeClr val="bg1"/>
                </a:solidFill>
              </a:rPr>
              <a:t>www.pointlomacluster.com</a:t>
            </a:r>
            <a:endParaRPr lang="en-US" sz="1200" dirty="0">
              <a:solidFill>
                <a:schemeClr val="bg1"/>
              </a:solidFill>
            </a:endParaRPr>
          </a:p>
        </p:txBody>
      </p:sp>
      <p:sp>
        <p:nvSpPr>
          <p:cNvPr id="9"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10" name="Straight Connector 9"/>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13" name="Rectangle 12"/>
          <p:cNvSpPr/>
          <p:nvPr/>
        </p:nvSpPr>
        <p:spPr>
          <a:xfrm>
            <a:off x="6553200" y="1447800"/>
            <a:ext cx="23622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rgbClr val="FFCC00"/>
                </a:solidFill>
                <a:latin typeface="Arial" pitchFamily="34" charset="0"/>
                <a:cs typeface="Arial" pitchFamily="34" charset="0"/>
              </a:rPr>
              <a:t>One parent and one staff </a:t>
            </a:r>
          </a:p>
          <a:p>
            <a:pPr algn="ctr"/>
            <a:r>
              <a:rPr lang="en-US" sz="1200" dirty="0" smtClean="0">
                <a:solidFill>
                  <a:srgbClr val="FFCC00"/>
                </a:solidFill>
                <a:latin typeface="Arial" pitchFamily="34" charset="0"/>
                <a:cs typeface="Arial" pitchFamily="34" charset="0"/>
              </a:rPr>
              <a:t>from each school serve on </a:t>
            </a:r>
            <a:br>
              <a:rPr lang="en-US" sz="1200" dirty="0" smtClean="0">
                <a:solidFill>
                  <a:srgbClr val="FFCC00"/>
                </a:solidFill>
                <a:latin typeface="Arial" pitchFamily="34" charset="0"/>
                <a:cs typeface="Arial" pitchFamily="34" charset="0"/>
              </a:rPr>
            </a:br>
            <a:r>
              <a:rPr lang="en-US" sz="1200" dirty="0" smtClean="0">
                <a:solidFill>
                  <a:srgbClr val="FFCC00"/>
                </a:solidFill>
                <a:latin typeface="Arial" pitchFamily="34" charset="0"/>
                <a:cs typeface="Arial" pitchFamily="34" charset="0"/>
              </a:rPr>
              <a:t>the PLCS Foundation</a:t>
            </a:r>
          </a:p>
          <a:p>
            <a:pPr algn="ctr"/>
            <a:r>
              <a:rPr lang="en-US" sz="1200" dirty="0" smtClean="0">
                <a:solidFill>
                  <a:srgbClr val="FFCC00"/>
                </a:solidFill>
                <a:latin typeface="Arial" pitchFamily="34" charset="0"/>
                <a:cs typeface="Arial" pitchFamily="34" charset="0"/>
              </a:rPr>
              <a:t>Board of Directors.</a:t>
            </a:r>
            <a:endParaRPr lang="en-US" sz="1200" dirty="0">
              <a:solidFill>
                <a:srgbClr val="FFCC00"/>
              </a:solidFill>
              <a:latin typeface="Arial" pitchFamily="34" charset="0"/>
              <a:cs typeface="Arial" pitchFamily="34" charset="0"/>
            </a:endParaRPr>
          </a:p>
        </p:txBody>
      </p:sp>
      <p:sp>
        <p:nvSpPr>
          <p:cNvPr id="14" name="Text Box 6"/>
          <p:cNvSpPr txBox="1">
            <a:spLocks noChangeArrowheads="1"/>
          </p:cNvSpPr>
          <p:nvPr/>
        </p:nvSpPr>
        <p:spPr bwMode="auto">
          <a:xfrm>
            <a:off x="152400" y="304800"/>
            <a:ext cx="2069797" cy="646331"/>
          </a:xfrm>
          <a:prstGeom prst="rect">
            <a:avLst/>
          </a:prstGeom>
          <a:noFill/>
          <a:ln w="9525">
            <a:noFill/>
            <a:miter lim="800000"/>
            <a:headEnd/>
            <a:tailEnd/>
          </a:ln>
        </p:spPr>
        <p:txBody>
          <a:bodyPr wrap="none">
            <a:spAutoFit/>
          </a:bodyPr>
          <a:lstStyle/>
          <a:p>
            <a:r>
              <a:rPr lang="en-US" sz="1800" b="1" dirty="0">
                <a:solidFill>
                  <a:schemeClr val="bg1"/>
                </a:solidFill>
              </a:rPr>
              <a:t>Cluster </a:t>
            </a:r>
            <a:r>
              <a:rPr lang="en-US" sz="1800" b="1" dirty="0" smtClean="0">
                <a:solidFill>
                  <a:schemeClr val="bg1"/>
                </a:solidFill>
              </a:rPr>
              <a:t>Overview</a:t>
            </a:r>
          </a:p>
          <a:p>
            <a:r>
              <a:rPr lang="en-US" sz="1800" b="1" dirty="0" smtClean="0">
                <a:solidFill>
                  <a:schemeClr val="bg1"/>
                </a:solidFill>
              </a:rPr>
              <a:t>PLCSF Values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tudentsANDozeni.JPG"/>
          <p:cNvPicPr>
            <a:picLocks noChangeAspect="1"/>
          </p:cNvPicPr>
          <p:nvPr/>
        </p:nvPicPr>
        <p:blipFill>
          <a:blip r:embed="rId2" cstate="print"/>
          <a:stretch>
            <a:fillRect/>
          </a:stretch>
        </p:blipFill>
        <p:spPr>
          <a:xfrm>
            <a:off x="6477000" y="2743200"/>
            <a:ext cx="1747279" cy="1164125"/>
          </a:xfrm>
          <a:prstGeom prst="rect">
            <a:avLst/>
          </a:prstGeom>
        </p:spPr>
      </p:pic>
      <p:sp>
        <p:nvSpPr>
          <p:cNvPr id="2" name="Rectangle 1"/>
          <p:cNvSpPr/>
          <p:nvPr/>
        </p:nvSpPr>
        <p:spPr>
          <a:xfrm>
            <a:off x="457200" y="2571215"/>
            <a:ext cx="8077200" cy="3785651"/>
          </a:xfrm>
          <a:prstGeom prst="rect">
            <a:avLst/>
          </a:prstGeom>
        </p:spPr>
        <p:txBody>
          <a:bodyPr wrap="square">
            <a:spAutoFit/>
          </a:bodyPr>
          <a:lstStyle/>
          <a:p>
            <a:r>
              <a:rPr lang="en-US" sz="1200" b="1" dirty="0" smtClean="0">
                <a:solidFill>
                  <a:srgbClr val="FFC000"/>
                </a:solidFill>
              </a:rPr>
              <a:t>EXCELLENCE </a:t>
            </a:r>
            <a:r>
              <a:rPr lang="en-US" sz="1200" dirty="0" smtClean="0">
                <a:solidFill>
                  <a:schemeClr val="bg1"/>
                </a:solidFill>
              </a:rPr>
              <a:t/>
            </a:r>
            <a:br>
              <a:rPr lang="en-US" sz="1200" dirty="0" smtClean="0">
                <a:solidFill>
                  <a:schemeClr val="bg1"/>
                </a:solidFill>
              </a:rPr>
            </a:br>
            <a:r>
              <a:rPr lang="en-US" sz="1200" dirty="0" smtClean="0">
                <a:solidFill>
                  <a:schemeClr val="bg1"/>
                </a:solidFill>
              </a:rPr>
              <a:t>Educational superiority attained through perseverance, </a:t>
            </a:r>
            <a:br>
              <a:rPr lang="en-US" sz="1200" dirty="0" smtClean="0">
                <a:solidFill>
                  <a:schemeClr val="bg1"/>
                </a:solidFill>
              </a:rPr>
            </a:br>
            <a:r>
              <a:rPr lang="en-US" sz="1200" dirty="0" smtClean="0">
                <a:solidFill>
                  <a:schemeClr val="bg1"/>
                </a:solidFill>
              </a:rPr>
              <a:t>hard work and dedication to learning.</a:t>
            </a:r>
            <a:br>
              <a:rPr lang="en-US" sz="1200" dirty="0" smtClean="0">
                <a:solidFill>
                  <a:schemeClr val="bg1"/>
                </a:solidFill>
              </a:rPr>
            </a:br>
            <a:r>
              <a:rPr lang="en-US" sz="1200" dirty="0" smtClean="0">
                <a:solidFill>
                  <a:schemeClr val="bg1"/>
                </a:solidFill>
              </a:rPr>
              <a:t> </a:t>
            </a:r>
            <a:br>
              <a:rPr lang="en-US" sz="1200" dirty="0" smtClean="0">
                <a:solidFill>
                  <a:schemeClr val="bg1"/>
                </a:solidFill>
              </a:rPr>
            </a:br>
            <a:r>
              <a:rPr lang="en-US" sz="1200" b="1" dirty="0" smtClean="0">
                <a:solidFill>
                  <a:srgbClr val="FFC000"/>
                </a:solidFill>
              </a:rPr>
              <a:t>INTEGRITY </a:t>
            </a:r>
            <a:r>
              <a:rPr lang="en-US" sz="1200" dirty="0" smtClean="0">
                <a:solidFill>
                  <a:schemeClr val="bg1"/>
                </a:solidFill>
              </a:rPr>
              <a:t/>
            </a:r>
            <a:br>
              <a:rPr lang="en-US" sz="1200" dirty="0" smtClean="0">
                <a:solidFill>
                  <a:schemeClr val="bg1"/>
                </a:solidFill>
              </a:rPr>
            </a:br>
            <a:r>
              <a:rPr lang="en-US" sz="1200" dirty="0" smtClean="0">
                <a:solidFill>
                  <a:schemeClr val="bg1"/>
                </a:solidFill>
              </a:rPr>
              <a:t>Education with a foundation of honesty, courage and respect.</a:t>
            </a:r>
          </a:p>
          <a:p>
            <a:r>
              <a:rPr lang="en-US" sz="1200" dirty="0" smtClean="0">
                <a:solidFill>
                  <a:schemeClr val="bg1"/>
                </a:solidFill>
              </a:rPr>
              <a:t/>
            </a:r>
            <a:br>
              <a:rPr lang="en-US" sz="1200" dirty="0" smtClean="0">
                <a:solidFill>
                  <a:schemeClr val="bg1"/>
                </a:solidFill>
              </a:rPr>
            </a:br>
            <a:r>
              <a:rPr lang="en-US" sz="1200" b="1" dirty="0" smtClean="0">
                <a:solidFill>
                  <a:srgbClr val="FFC000"/>
                </a:solidFill>
              </a:rPr>
              <a:t>INNOVATION  </a:t>
            </a:r>
            <a:r>
              <a:rPr lang="en-US" sz="1200" dirty="0" smtClean="0">
                <a:solidFill>
                  <a:schemeClr val="bg1"/>
                </a:solidFill>
              </a:rPr>
              <a:t/>
            </a:r>
            <a:br>
              <a:rPr lang="en-US" sz="1200" dirty="0" smtClean="0">
                <a:solidFill>
                  <a:schemeClr val="bg1"/>
                </a:solidFill>
              </a:rPr>
            </a:br>
            <a:r>
              <a:rPr lang="en-US" sz="1200" dirty="0" smtClean="0">
                <a:solidFill>
                  <a:schemeClr val="bg1"/>
                </a:solidFill>
              </a:rPr>
              <a:t>An educational program which uses creative problem solving, global thinking and exploration and “risk” taking to determine and implement change so that our students can be well prepared to actively participate and be contributing members of society.</a:t>
            </a:r>
            <a:br>
              <a:rPr lang="en-US" sz="1200" dirty="0" smtClean="0">
                <a:solidFill>
                  <a:schemeClr val="bg1"/>
                </a:solidFill>
              </a:rPr>
            </a:br>
            <a:r>
              <a:rPr lang="en-US" sz="1200" dirty="0" smtClean="0">
                <a:solidFill>
                  <a:schemeClr val="bg1"/>
                </a:solidFill>
              </a:rPr>
              <a:t/>
            </a:r>
            <a:br>
              <a:rPr lang="en-US" sz="1200" dirty="0" smtClean="0">
                <a:solidFill>
                  <a:schemeClr val="bg1"/>
                </a:solidFill>
              </a:rPr>
            </a:br>
            <a:r>
              <a:rPr lang="en-US" sz="1200" b="1" dirty="0" smtClean="0">
                <a:solidFill>
                  <a:srgbClr val="FFC000"/>
                </a:solidFill>
              </a:rPr>
              <a:t>COLLABORATION  </a:t>
            </a:r>
            <a:r>
              <a:rPr lang="en-US" sz="1200" dirty="0" smtClean="0">
                <a:solidFill>
                  <a:schemeClr val="bg1"/>
                </a:solidFill>
              </a:rPr>
              <a:t/>
            </a:r>
            <a:br>
              <a:rPr lang="en-US" sz="1200" dirty="0" smtClean="0">
                <a:solidFill>
                  <a:schemeClr val="bg1"/>
                </a:solidFill>
              </a:rPr>
            </a:br>
            <a:r>
              <a:rPr lang="en-US" sz="1200" dirty="0" smtClean="0">
                <a:solidFill>
                  <a:schemeClr val="bg1"/>
                </a:solidFill>
              </a:rPr>
              <a:t>Respecting and valuing input from all community members (students, parents and staff) and working together to create a superior educational program</a:t>
            </a:r>
            <a:br>
              <a:rPr lang="en-US" sz="1200" dirty="0" smtClean="0">
                <a:solidFill>
                  <a:schemeClr val="bg1"/>
                </a:solidFill>
              </a:rPr>
            </a:br>
            <a:r>
              <a:rPr lang="en-US" sz="1200" dirty="0" smtClean="0">
                <a:solidFill>
                  <a:schemeClr val="bg1"/>
                </a:solidFill>
              </a:rPr>
              <a:t/>
            </a:r>
            <a:br>
              <a:rPr lang="en-US" sz="1200" dirty="0" smtClean="0">
                <a:solidFill>
                  <a:schemeClr val="bg1"/>
                </a:solidFill>
              </a:rPr>
            </a:br>
            <a:r>
              <a:rPr lang="en-US" sz="1200" b="1" dirty="0" smtClean="0">
                <a:solidFill>
                  <a:srgbClr val="FFC000"/>
                </a:solidFill>
              </a:rPr>
              <a:t>BALANCE  </a:t>
            </a:r>
            <a:r>
              <a:rPr lang="en-US" sz="1200" dirty="0" smtClean="0">
                <a:solidFill>
                  <a:schemeClr val="bg1"/>
                </a:solidFill>
              </a:rPr>
              <a:t/>
            </a:r>
            <a:br>
              <a:rPr lang="en-US" sz="1200" dirty="0" smtClean="0">
                <a:solidFill>
                  <a:schemeClr val="bg1"/>
                </a:solidFill>
              </a:rPr>
            </a:br>
            <a:r>
              <a:rPr lang="en-US" sz="1200" dirty="0" smtClean="0">
                <a:solidFill>
                  <a:schemeClr val="bg1"/>
                </a:solidFill>
              </a:rPr>
              <a:t>Encouraging students to discover and then maintain a balance that includes physical, emotional and mental fitness</a:t>
            </a:r>
            <a:br>
              <a:rPr lang="en-US" sz="1200" dirty="0" smtClean="0">
                <a:solidFill>
                  <a:schemeClr val="bg1"/>
                </a:solidFill>
              </a:rPr>
            </a:br>
            <a:r>
              <a:rPr lang="en-US" sz="1200" dirty="0" smtClean="0">
                <a:solidFill>
                  <a:schemeClr val="bg1"/>
                </a:solidFill>
              </a:rPr>
              <a:t/>
            </a:r>
            <a:br>
              <a:rPr lang="en-US" sz="1200" dirty="0" smtClean="0">
                <a:solidFill>
                  <a:schemeClr val="bg1"/>
                </a:solidFill>
              </a:rPr>
            </a:br>
            <a:endParaRPr lang="en-US" sz="1200" dirty="0">
              <a:solidFill>
                <a:schemeClr val="bg1"/>
              </a:solidFill>
            </a:endParaRPr>
          </a:p>
        </p:txBody>
      </p:sp>
      <p:sp>
        <p:nvSpPr>
          <p:cNvPr id="3"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4" name="Straight Connector 3"/>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6" name="Rectangle 5"/>
          <p:cNvSpPr/>
          <p:nvPr/>
        </p:nvSpPr>
        <p:spPr>
          <a:xfrm>
            <a:off x="457200" y="1447800"/>
            <a:ext cx="5943600" cy="584776"/>
          </a:xfrm>
          <a:prstGeom prst="rect">
            <a:avLst/>
          </a:prstGeom>
        </p:spPr>
        <p:txBody>
          <a:bodyPr wrap="square">
            <a:spAutoFit/>
          </a:bodyPr>
          <a:lstStyle/>
          <a:p>
            <a:r>
              <a:rPr lang="en-US" sz="1600" b="1" dirty="0" smtClean="0">
                <a:solidFill>
                  <a:srgbClr val="FFC000"/>
                </a:solidFill>
              </a:rPr>
              <a:t>VALUES</a:t>
            </a:r>
          </a:p>
          <a:p>
            <a:r>
              <a:rPr lang="en-US" sz="1600" b="1" dirty="0" smtClean="0">
                <a:solidFill>
                  <a:srgbClr val="FFC000"/>
                </a:solidFill>
              </a:rPr>
              <a:t>Point Loma Cluster Schools Foundation</a:t>
            </a:r>
          </a:p>
        </p:txBody>
      </p:sp>
      <p:sp>
        <p:nvSpPr>
          <p:cNvPr id="7" name="Text Box 6"/>
          <p:cNvSpPr txBox="1">
            <a:spLocks noChangeArrowheads="1"/>
          </p:cNvSpPr>
          <p:nvPr/>
        </p:nvSpPr>
        <p:spPr bwMode="auto">
          <a:xfrm>
            <a:off x="152400" y="304800"/>
            <a:ext cx="2069797" cy="646331"/>
          </a:xfrm>
          <a:prstGeom prst="rect">
            <a:avLst/>
          </a:prstGeom>
          <a:noFill/>
          <a:ln w="9525">
            <a:noFill/>
            <a:miter lim="800000"/>
            <a:headEnd/>
            <a:tailEnd/>
          </a:ln>
        </p:spPr>
        <p:txBody>
          <a:bodyPr wrap="none">
            <a:spAutoFit/>
          </a:bodyPr>
          <a:lstStyle/>
          <a:p>
            <a:r>
              <a:rPr lang="en-US" sz="1800" b="1" dirty="0">
                <a:solidFill>
                  <a:schemeClr val="bg1"/>
                </a:solidFill>
              </a:rPr>
              <a:t>Cluster </a:t>
            </a:r>
            <a:r>
              <a:rPr lang="en-US" sz="1800" b="1" dirty="0" smtClean="0">
                <a:solidFill>
                  <a:schemeClr val="bg1"/>
                </a:solidFill>
              </a:rPr>
              <a:t>Overview</a:t>
            </a:r>
          </a:p>
          <a:p>
            <a:r>
              <a:rPr lang="en-US" sz="1800" b="1" dirty="0" smtClean="0">
                <a:solidFill>
                  <a:schemeClr val="bg1"/>
                </a:solidFill>
              </a:rPr>
              <a:t>PLCSF Values</a:t>
            </a:r>
          </a:p>
        </p:txBody>
      </p:sp>
      <p:pic>
        <p:nvPicPr>
          <p:cNvPr id="8" name="Picture 7" descr="studentsANDozeni.JPG"/>
          <p:cNvPicPr>
            <a:picLocks noChangeAspect="1"/>
          </p:cNvPicPr>
          <p:nvPr/>
        </p:nvPicPr>
        <p:blipFill>
          <a:blip r:embed="rId3" cstate="print"/>
          <a:stretch>
            <a:fillRect/>
          </a:stretch>
        </p:blipFill>
        <p:spPr>
          <a:xfrm>
            <a:off x="5486400" y="990600"/>
            <a:ext cx="2868202" cy="1905000"/>
          </a:xfrm>
          <a:prstGeom prst="rect">
            <a:avLst/>
          </a:prstGeom>
        </p:spPr>
      </p:pic>
      <p:pic>
        <p:nvPicPr>
          <p:cNvPr id="9" name="Picture 8" descr="studentsANDozeni.JPG"/>
          <p:cNvPicPr>
            <a:picLocks noChangeAspect="1"/>
          </p:cNvPicPr>
          <p:nvPr/>
        </p:nvPicPr>
        <p:blipFill>
          <a:blip r:embed="rId4" cstate="print"/>
          <a:stretch>
            <a:fillRect/>
          </a:stretch>
        </p:blipFill>
        <p:spPr>
          <a:xfrm>
            <a:off x="4953000" y="2590800"/>
            <a:ext cx="1371600" cy="9113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4495800" y="1317395"/>
            <a:ext cx="4572000" cy="5022914"/>
          </a:xfrm>
          <a:prstGeom prst="rect">
            <a:avLst/>
          </a:prstGeom>
          <a:noFill/>
          <a:ln w="9525">
            <a:noFill/>
            <a:miter lim="800000"/>
            <a:headEnd/>
            <a:tailEnd/>
          </a:ln>
        </p:spPr>
        <p:txBody>
          <a:bodyPr wrap="square">
            <a:spAutoFit/>
          </a:bodyPr>
          <a:lstStyle/>
          <a:p>
            <a:pPr marL="342900" indent="-342900"/>
            <a:r>
              <a:rPr lang="en-US" sz="1200" u="sng" dirty="0">
                <a:solidFill>
                  <a:srgbClr val="FFC000"/>
                </a:solidFill>
              </a:rPr>
              <a:t>Cluster Schools (Grades)	</a:t>
            </a:r>
            <a:r>
              <a:rPr lang="en-US" sz="1200" u="sng" dirty="0" smtClean="0">
                <a:solidFill>
                  <a:srgbClr val="FFC000"/>
                </a:solidFill>
              </a:rPr>
              <a:t>	Principal</a:t>
            </a:r>
          </a:p>
          <a:p>
            <a:pPr marL="342900" indent="-342900"/>
            <a:endParaRPr lang="en-US" sz="1200" u="sng" dirty="0" smtClean="0">
              <a:solidFill>
                <a:srgbClr val="FFC000"/>
              </a:solidFill>
            </a:endParaRPr>
          </a:p>
          <a:p>
            <a:pPr marL="342900" indent="-342900"/>
            <a:r>
              <a:rPr lang="en-US" sz="1200" dirty="0" smtClean="0">
                <a:solidFill>
                  <a:srgbClr val="FFC000"/>
                </a:solidFill>
              </a:rPr>
              <a:t>Elementary School</a:t>
            </a:r>
            <a:endParaRPr lang="en-US" sz="1200" dirty="0">
              <a:solidFill>
                <a:srgbClr val="FFC000"/>
              </a:solidFill>
            </a:endParaRPr>
          </a:p>
          <a:p>
            <a:pPr marL="342900" indent="-342900">
              <a:lnSpc>
                <a:spcPct val="110000"/>
              </a:lnSpc>
            </a:pPr>
            <a:r>
              <a:rPr lang="en-US" sz="1200" dirty="0" smtClean="0">
                <a:solidFill>
                  <a:schemeClr val="bg1"/>
                </a:solidFill>
              </a:rPr>
              <a:t>Sunset </a:t>
            </a:r>
            <a:r>
              <a:rPr lang="en-US" sz="1200" dirty="0">
                <a:solidFill>
                  <a:schemeClr val="bg1"/>
                </a:solidFill>
              </a:rPr>
              <a:t>View (K-4)	</a:t>
            </a:r>
            <a:r>
              <a:rPr lang="en-US" sz="1200" dirty="0" smtClean="0">
                <a:solidFill>
                  <a:schemeClr val="bg1"/>
                </a:solidFill>
              </a:rPr>
              <a:t>	Jackie McCabe</a:t>
            </a:r>
            <a:endParaRPr lang="en-US" sz="1200" dirty="0">
              <a:solidFill>
                <a:schemeClr val="bg1"/>
              </a:solidFill>
            </a:endParaRPr>
          </a:p>
          <a:p>
            <a:pPr marL="342900" indent="-342900">
              <a:lnSpc>
                <a:spcPct val="110000"/>
              </a:lnSpc>
            </a:pPr>
            <a:r>
              <a:rPr lang="en-US" sz="1200" dirty="0">
                <a:solidFill>
                  <a:schemeClr val="bg1"/>
                </a:solidFill>
              </a:rPr>
              <a:t>Silver Gate (K-4)	</a:t>
            </a:r>
            <a:r>
              <a:rPr lang="en-US" sz="1200" dirty="0" smtClean="0">
                <a:solidFill>
                  <a:schemeClr val="bg1"/>
                </a:solidFill>
              </a:rPr>
              <a:t>	Sandy </a:t>
            </a:r>
            <a:r>
              <a:rPr lang="en-US" sz="1200" dirty="0">
                <a:solidFill>
                  <a:schemeClr val="bg1"/>
                </a:solidFill>
              </a:rPr>
              <a:t>McClure</a:t>
            </a:r>
          </a:p>
          <a:p>
            <a:pPr marL="342900" indent="-342900">
              <a:lnSpc>
                <a:spcPct val="110000"/>
              </a:lnSpc>
            </a:pPr>
            <a:r>
              <a:rPr lang="en-US" sz="1200" dirty="0">
                <a:solidFill>
                  <a:schemeClr val="bg1"/>
                </a:solidFill>
              </a:rPr>
              <a:t>Ocean Beach ((K-4)	</a:t>
            </a:r>
            <a:r>
              <a:rPr lang="en-US" sz="1200" dirty="0" smtClean="0">
                <a:solidFill>
                  <a:schemeClr val="bg1"/>
                </a:solidFill>
              </a:rPr>
              <a:t>	Margaret </a:t>
            </a:r>
            <a:r>
              <a:rPr lang="en-US" sz="1200" dirty="0">
                <a:solidFill>
                  <a:schemeClr val="bg1"/>
                </a:solidFill>
              </a:rPr>
              <a:t>Johnson</a:t>
            </a:r>
          </a:p>
          <a:p>
            <a:pPr marL="342900" indent="-342900">
              <a:lnSpc>
                <a:spcPct val="110000"/>
              </a:lnSpc>
            </a:pPr>
            <a:r>
              <a:rPr lang="en-US" sz="1200" dirty="0">
                <a:solidFill>
                  <a:schemeClr val="bg1"/>
                </a:solidFill>
              </a:rPr>
              <a:t>Loma Portal (K-4)	</a:t>
            </a:r>
            <a:r>
              <a:rPr lang="en-US" sz="1200" dirty="0" smtClean="0">
                <a:solidFill>
                  <a:schemeClr val="bg1"/>
                </a:solidFill>
              </a:rPr>
              <a:t>	Glenda Gerde</a:t>
            </a:r>
            <a:endParaRPr lang="en-US" sz="1200" dirty="0">
              <a:solidFill>
                <a:schemeClr val="bg1"/>
              </a:solidFill>
            </a:endParaRPr>
          </a:p>
          <a:p>
            <a:pPr marL="342900" indent="-342900">
              <a:lnSpc>
                <a:spcPct val="110000"/>
              </a:lnSpc>
            </a:pPr>
            <a:r>
              <a:rPr lang="en-US" sz="1200" dirty="0">
                <a:solidFill>
                  <a:schemeClr val="bg1"/>
                </a:solidFill>
              </a:rPr>
              <a:t>Cabrillo (K-4)	</a:t>
            </a:r>
            <a:r>
              <a:rPr lang="en-US" sz="1200" dirty="0" smtClean="0">
                <a:solidFill>
                  <a:schemeClr val="bg1"/>
                </a:solidFill>
              </a:rPr>
              <a:t>		Nestor Suarez</a:t>
            </a:r>
            <a:endParaRPr lang="en-US" sz="1200" dirty="0">
              <a:solidFill>
                <a:schemeClr val="bg1"/>
              </a:solidFill>
            </a:endParaRPr>
          </a:p>
          <a:p>
            <a:pPr marL="342900" indent="-342900">
              <a:lnSpc>
                <a:spcPct val="110000"/>
              </a:lnSpc>
            </a:pPr>
            <a:r>
              <a:rPr lang="en-US" sz="1200" dirty="0">
                <a:solidFill>
                  <a:schemeClr val="bg1"/>
                </a:solidFill>
              </a:rPr>
              <a:t>Dewey (K-4)	</a:t>
            </a:r>
            <a:r>
              <a:rPr lang="en-US" sz="1200" dirty="0" smtClean="0">
                <a:solidFill>
                  <a:schemeClr val="bg1"/>
                </a:solidFill>
              </a:rPr>
              <a:t>		Tanya Belsan</a:t>
            </a:r>
            <a:endParaRPr lang="en-US" sz="1200" dirty="0">
              <a:solidFill>
                <a:schemeClr val="bg1"/>
              </a:solidFill>
            </a:endParaRPr>
          </a:p>
          <a:p>
            <a:pPr marL="342900" indent="-342900">
              <a:lnSpc>
                <a:spcPct val="110000"/>
              </a:lnSpc>
            </a:pPr>
            <a:r>
              <a:rPr lang="en-US" sz="1200" dirty="0">
                <a:solidFill>
                  <a:schemeClr val="bg1"/>
                </a:solidFill>
              </a:rPr>
              <a:t>Barnard (</a:t>
            </a:r>
            <a:r>
              <a:rPr lang="en-US" sz="1200" dirty="0" smtClean="0">
                <a:solidFill>
                  <a:schemeClr val="bg1"/>
                </a:solidFill>
              </a:rPr>
              <a:t>K-6)		Ed Park</a:t>
            </a:r>
          </a:p>
          <a:p>
            <a:pPr marL="342900" indent="-342900">
              <a:lnSpc>
                <a:spcPct val="110000"/>
              </a:lnSpc>
            </a:pPr>
            <a:endParaRPr lang="en-US" sz="1200" dirty="0" smtClean="0">
              <a:solidFill>
                <a:schemeClr val="bg1"/>
              </a:solidFill>
            </a:endParaRPr>
          </a:p>
          <a:p>
            <a:pPr marL="342900" indent="-342900">
              <a:lnSpc>
                <a:spcPct val="110000"/>
              </a:lnSpc>
            </a:pPr>
            <a:r>
              <a:rPr lang="en-US" sz="1200" dirty="0" smtClean="0">
                <a:solidFill>
                  <a:srgbClr val="FFC000"/>
                </a:solidFill>
              </a:rPr>
              <a:t>Middle Schools</a:t>
            </a:r>
            <a:r>
              <a:rPr lang="en-US" sz="1200" dirty="0" smtClean="0">
                <a:solidFill>
                  <a:schemeClr val="bg1"/>
                </a:solidFill>
              </a:rPr>
              <a:t>		</a:t>
            </a:r>
            <a:r>
              <a:rPr lang="en-US" sz="1200" dirty="0">
                <a:solidFill>
                  <a:schemeClr val="bg1"/>
                </a:solidFill>
              </a:rPr>
              <a:t>	</a:t>
            </a:r>
          </a:p>
          <a:p>
            <a:pPr marL="342900" indent="-342900">
              <a:lnSpc>
                <a:spcPct val="110000"/>
              </a:lnSpc>
            </a:pPr>
            <a:r>
              <a:rPr lang="en-US" sz="1200" dirty="0">
                <a:solidFill>
                  <a:schemeClr val="bg1"/>
                </a:solidFill>
              </a:rPr>
              <a:t>Dana Middle (5-6)	</a:t>
            </a:r>
            <a:r>
              <a:rPr lang="en-US" sz="1200" dirty="0" smtClean="0">
                <a:solidFill>
                  <a:schemeClr val="bg1"/>
                </a:solidFill>
              </a:rPr>
              <a:t>	Diane </a:t>
            </a:r>
            <a:r>
              <a:rPr lang="en-US" sz="1200" dirty="0">
                <a:solidFill>
                  <a:schemeClr val="bg1"/>
                </a:solidFill>
              </a:rPr>
              <a:t>Ryan</a:t>
            </a:r>
          </a:p>
          <a:p>
            <a:pPr marL="342900" indent="-342900">
              <a:lnSpc>
                <a:spcPct val="110000"/>
              </a:lnSpc>
            </a:pPr>
            <a:r>
              <a:rPr lang="en-US" sz="1200" dirty="0">
                <a:solidFill>
                  <a:schemeClr val="bg1"/>
                </a:solidFill>
              </a:rPr>
              <a:t>Correia Middle </a:t>
            </a:r>
            <a:r>
              <a:rPr lang="en-US" sz="1200" dirty="0" smtClean="0">
                <a:solidFill>
                  <a:schemeClr val="bg1"/>
                </a:solidFill>
              </a:rPr>
              <a:t>(7-8</a:t>
            </a:r>
            <a:r>
              <a:rPr lang="en-US" sz="1200" dirty="0">
                <a:solidFill>
                  <a:schemeClr val="bg1"/>
                </a:solidFill>
              </a:rPr>
              <a:t>) 	</a:t>
            </a:r>
            <a:r>
              <a:rPr lang="en-US" sz="1200" dirty="0" smtClean="0">
                <a:solidFill>
                  <a:schemeClr val="bg1"/>
                </a:solidFill>
              </a:rPr>
              <a:t>	Patty Ladd</a:t>
            </a:r>
          </a:p>
          <a:p>
            <a:pPr marL="342900" indent="-342900">
              <a:lnSpc>
                <a:spcPct val="110000"/>
              </a:lnSpc>
            </a:pPr>
            <a:endParaRPr lang="en-US" sz="1200" dirty="0" smtClean="0">
              <a:solidFill>
                <a:schemeClr val="bg1"/>
              </a:solidFill>
            </a:endParaRPr>
          </a:p>
          <a:p>
            <a:pPr marL="342900" indent="-342900">
              <a:lnSpc>
                <a:spcPct val="110000"/>
              </a:lnSpc>
            </a:pPr>
            <a:r>
              <a:rPr lang="en-US" sz="1200" dirty="0" smtClean="0">
                <a:solidFill>
                  <a:srgbClr val="FFC000"/>
                </a:solidFill>
              </a:rPr>
              <a:t>High School</a:t>
            </a:r>
            <a:endParaRPr lang="en-US" sz="1200" dirty="0">
              <a:solidFill>
                <a:srgbClr val="FFC000"/>
              </a:solidFill>
            </a:endParaRPr>
          </a:p>
          <a:p>
            <a:pPr marL="342900" indent="-342900">
              <a:lnSpc>
                <a:spcPct val="110000"/>
              </a:lnSpc>
            </a:pPr>
            <a:r>
              <a:rPr lang="en-US" sz="1200" dirty="0">
                <a:solidFill>
                  <a:schemeClr val="bg1"/>
                </a:solidFill>
              </a:rPr>
              <a:t>Point Loma </a:t>
            </a:r>
            <a:r>
              <a:rPr lang="en-US" sz="1200" dirty="0" smtClean="0">
                <a:solidFill>
                  <a:schemeClr val="bg1"/>
                </a:solidFill>
              </a:rPr>
              <a:t>HS </a:t>
            </a:r>
            <a:r>
              <a:rPr lang="en-US" sz="1200" dirty="0">
                <a:solidFill>
                  <a:schemeClr val="bg1"/>
                </a:solidFill>
              </a:rPr>
              <a:t>(9-12)	</a:t>
            </a:r>
            <a:r>
              <a:rPr lang="en-US" sz="1200" dirty="0" smtClean="0">
                <a:solidFill>
                  <a:schemeClr val="bg1"/>
                </a:solidFill>
              </a:rPr>
              <a:t>	Bobbie Samilson</a:t>
            </a:r>
            <a:br>
              <a:rPr lang="en-US" sz="1200" dirty="0" smtClean="0">
                <a:solidFill>
                  <a:schemeClr val="bg1"/>
                </a:solidFill>
              </a:rPr>
            </a:br>
            <a:endParaRPr lang="en-US" sz="1200" dirty="0" smtClean="0">
              <a:solidFill>
                <a:schemeClr val="bg1"/>
              </a:solidFill>
            </a:endParaRPr>
          </a:p>
          <a:p>
            <a:pPr marL="342900" indent="-342900">
              <a:lnSpc>
                <a:spcPct val="110000"/>
              </a:lnSpc>
            </a:pPr>
            <a:endParaRPr lang="en-US" sz="1200" dirty="0" smtClean="0">
              <a:solidFill>
                <a:schemeClr val="bg1"/>
              </a:solidFill>
            </a:endParaRPr>
          </a:p>
          <a:p>
            <a:r>
              <a:rPr lang="en-US" sz="1200" u="sng" dirty="0" smtClean="0">
                <a:solidFill>
                  <a:srgbClr val="FFC000"/>
                </a:solidFill>
              </a:rPr>
              <a:t>District Administration / School Board</a:t>
            </a:r>
            <a:r>
              <a:rPr lang="en-US" sz="1200" u="sng" dirty="0" smtClean="0">
                <a:solidFill>
                  <a:srgbClr val="FFFF00"/>
                </a:solidFill>
              </a:rPr>
              <a:t/>
            </a:r>
            <a:br>
              <a:rPr lang="en-US" sz="1200" u="sng" dirty="0" smtClean="0">
                <a:solidFill>
                  <a:srgbClr val="FFFF00"/>
                </a:solidFill>
              </a:rPr>
            </a:br>
            <a:endParaRPr lang="en-US" sz="1200" u="sng" dirty="0" smtClean="0">
              <a:solidFill>
                <a:srgbClr val="FFFF00"/>
              </a:solidFill>
            </a:endParaRPr>
          </a:p>
          <a:p>
            <a:r>
              <a:rPr lang="en-US" sz="1200" dirty="0" smtClean="0">
                <a:solidFill>
                  <a:schemeClr val="bg1"/>
                </a:solidFill>
              </a:rPr>
              <a:t>Area Superintendent :	Dianna Carberry</a:t>
            </a:r>
            <a:r>
              <a:rPr lang="en-US" sz="1200" dirty="0" smtClean="0">
                <a:solidFill>
                  <a:srgbClr val="FFFF00"/>
                </a:solidFill>
              </a:rPr>
              <a:t/>
            </a:r>
            <a:br>
              <a:rPr lang="en-US" sz="1200" dirty="0" smtClean="0">
                <a:solidFill>
                  <a:srgbClr val="FFFF00"/>
                </a:solidFill>
              </a:rPr>
            </a:br>
            <a:endParaRPr lang="en-US" sz="1200" dirty="0" smtClean="0">
              <a:solidFill>
                <a:schemeClr val="bg1"/>
              </a:solidFill>
            </a:endParaRPr>
          </a:p>
          <a:p>
            <a:r>
              <a:rPr lang="en-US" sz="1200" dirty="0" smtClean="0">
                <a:solidFill>
                  <a:schemeClr val="bg1"/>
                </a:solidFill>
              </a:rPr>
              <a:t>School Board Rep:</a:t>
            </a:r>
            <a:r>
              <a:rPr lang="en-US" sz="1200" dirty="0" smtClean="0">
                <a:solidFill>
                  <a:srgbClr val="FFCC00"/>
                </a:solidFill>
              </a:rPr>
              <a:t>	</a:t>
            </a:r>
            <a:r>
              <a:rPr lang="en-US" sz="1200" dirty="0" smtClean="0">
                <a:solidFill>
                  <a:schemeClr val="bg1"/>
                </a:solidFill>
              </a:rPr>
              <a:t>Scott Barnett</a:t>
            </a:r>
          </a:p>
          <a:p>
            <a:pPr marL="342900" indent="-342900">
              <a:lnSpc>
                <a:spcPct val="110000"/>
              </a:lnSpc>
            </a:pPr>
            <a:endParaRPr lang="en-US" sz="1200" dirty="0">
              <a:solidFill>
                <a:schemeClr val="bg1"/>
              </a:solidFill>
            </a:endParaRPr>
          </a:p>
        </p:txBody>
      </p:sp>
      <p:sp>
        <p:nvSpPr>
          <p:cNvPr id="6" name="Text Box 7"/>
          <p:cNvSpPr txBox="1">
            <a:spLocks noChangeArrowheads="1"/>
          </p:cNvSpPr>
          <p:nvPr/>
        </p:nvSpPr>
        <p:spPr bwMode="auto">
          <a:xfrm>
            <a:off x="152400" y="304800"/>
            <a:ext cx="2274982" cy="369332"/>
          </a:xfrm>
          <a:prstGeom prst="rect">
            <a:avLst/>
          </a:prstGeom>
          <a:noFill/>
          <a:ln w="9525">
            <a:noFill/>
            <a:miter lim="800000"/>
            <a:headEnd/>
            <a:tailEnd/>
          </a:ln>
        </p:spPr>
        <p:txBody>
          <a:bodyPr wrap="none">
            <a:spAutoFit/>
          </a:bodyPr>
          <a:lstStyle/>
          <a:p>
            <a:r>
              <a:rPr lang="en-US" sz="1800" b="1" dirty="0">
                <a:solidFill>
                  <a:schemeClr val="bg1"/>
                </a:solidFill>
              </a:rPr>
              <a:t>Cluster </a:t>
            </a:r>
            <a:r>
              <a:rPr lang="en-US" sz="1800" b="1" dirty="0" smtClean="0">
                <a:solidFill>
                  <a:schemeClr val="bg1"/>
                </a:solidFill>
              </a:rPr>
              <a:t>Leadership</a:t>
            </a:r>
            <a:endParaRPr lang="en-US" sz="1800" b="1" dirty="0">
              <a:solidFill>
                <a:schemeClr val="bg1"/>
              </a:solidFill>
            </a:endParaRPr>
          </a:p>
        </p:txBody>
      </p:sp>
      <p:sp>
        <p:nvSpPr>
          <p:cNvPr id="7" name="TextBox 6"/>
          <p:cNvSpPr txBox="1"/>
          <p:nvPr/>
        </p:nvSpPr>
        <p:spPr>
          <a:xfrm>
            <a:off x="673607" y="5638800"/>
            <a:ext cx="3103734" cy="461665"/>
          </a:xfrm>
          <a:prstGeom prst="rect">
            <a:avLst/>
          </a:prstGeom>
          <a:noFill/>
        </p:spPr>
        <p:txBody>
          <a:bodyPr wrap="none" rtlCol="0">
            <a:spAutoFit/>
          </a:bodyPr>
          <a:lstStyle/>
          <a:p>
            <a:pPr algn="ctr"/>
            <a:r>
              <a:rPr lang="en-US" sz="1200" dirty="0" smtClean="0">
                <a:solidFill>
                  <a:srgbClr val="FFC000"/>
                </a:solidFill>
              </a:rPr>
              <a:t>Over 300 dedicated teachers and staff</a:t>
            </a:r>
          </a:p>
          <a:p>
            <a:pPr algn="ctr"/>
            <a:r>
              <a:rPr lang="en-US" sz="1200" dirty="0" smtClean="0">
                <a:solidFill>
                  <a:srgbClr val="FFC000"/>
                </a:solidFill>
              </a:rPr>
              <a:t>serve our Cluster students and community!</a:t>
            </a:r>
            <a:endParaRPr lang="en-US" sz="1200" dirty="0">
              <a:solidFill>
                <a:srgbClr val="FFC000"/>
              </a:solidFill>
            </a:endParaRPr>
          </a:p>
        </p:txBody>
      </p:sp>
      <p:sp>
        <p:nvSpPr>
          <p:cNvPr id="9"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11" name="Straight Connector 10"/>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pic>
        <p:nvPicPr>
          <p:cNvPr id="13" name="Picture 2"/>
          <p:cNvPicPr>
            <a:picLocks noChangeAspect="1" noChangeArrowheads="1"/>
          </p:cNvPicPr>
          <p:nvPr/>
        </p:nvPicPr>
        <p:blipFill>
          <a:blip r:embed="rId2" cstate="print"/>
          <a:stretch>
            <a:fillRect/>
          </a:stretch>
        </p:blipFill>
        <p:spPr bwMode="auto">
          <a:xfrm>
            <a:off x="609600" y="3352800"/>
            <a:ext cx="2524017" cy="1676400"/>
          </a:xfrm>
          <a:prstGeom prst="rect">
            <a:avLst/>
          </a:prstGeom>
          <a:noFill/>
          <a:ln w="9525">
            <a:solidFill>
              <a:schemeClr val="bg1"/>
            </a:solidFill>
            <a:miter lim="800000"/>
            <a:headEnd/>
            <a:tailEnd/>
          </a:ln>
        </p:spPr>
      </p:pic>
      <p:pic>
        <p:nvPicPr>
          <p:cNvPr id="12" name="Picture 2"/>
          <p:cNvPicPr>
            <a:picLocks noChangeAspect="1" noChangeArrowheads="1"/>
          </p:cNvPicPr>
          <p:nvPr/>
        </p:nvPicPr>
        <p:blipFill>
          <a:blip r:embed="rId3" cstate="print"/>
          <a:stretch>
            <a:fillRect/>
          </a:stretch>
        </p:blipFill>
        <p:spPr bwMode="auto">
          <a:xfrm>
            <a:off x="1524000" y="2133600"/>
            <a:ext cx="2286000" cy="1327212"/>
          </a:xfrm>
          <a:prstGeom prst="rect">
            <a:avLst/>
          </a:prstGeom>
          <a:noFill/>
          <a:ln w="9525">
            <a:solidFill>
              <a:schemeClr val="bg1"/>
            </a:solidFill>
            <a:miter lim="800000"/>
            <a:headEnd/>
            <a:tailEnd/>
          </a:ln>
        </p:spPr>
      </p:pic>
      <p:pic>
        <p:nvPicPr>
          <p:cNvPr id="15" name="Picture 2"/>
          <p:cNvPicPr>
            <a:picLocks noChangeAspect="1" noChangeArrowheads="1"/>
          </p:cNvPicPr>
          <p:nvPr/>
        </p:nvPicPr>
        <p:blipFill>
          <a:blip r:embed="rId4" cstate="print"/>
          <a:srcRect/>
          <a:stretch>
            <a:fillRect/>
          </a:stretch>
        </p:blipFill>
        <p:spPr bwMode="auto">
          <a:xfrm>
            <a:off x="2144733" y="4800600"/>
            <a:ext cx="1665267" cy="813786"/>
          </a:xfrm>
          <a:prstGeom prst="rect">
            <a:avLst/>
          </a:prstGeom>
          <a:noFill/>
          <a:ln w="9525">
            <a:solidFill>
              <a:schemeClr val="bg1"/>
            </a:solidFill>
            <a:miter lim="800000"/>
            <a:headEnd/>
            <a:tailEnd/>
          </a:ln>
        </p:spPr>
      </p:pic>
      <p:pic>
        <p:nvPicPr>
          <p:cNvPr id="8" name="Picture 2"/>
          <p:cNvPicPr>
            <a:picLocks noChangeAspect="1" noChangeArrowheads="1"/>
          </p:cNvPicPr>
          <p:nvPr/>
        </p:nvPicPr>
        <p:blipFill>
          <a:blip r:embed="rId5" cstate="print"/>
          <a:stretch>
            <a:fillRect/>
          </a:stretch>
        </p:blipFill>
        <p:spPr bwMode="auto">
          <a:xfrm>
            <a:off x="1371600" y="1371600"/>
            <a:ext cx="1379600" cy="916302"/>
          </a:xfrm>
          <a:prstGeom prst="rect">
            <a:avLst/>
          </a:prstGeom>
          <a:noFill/>
          <a:ln w="9525">
            <a:solidFill>
              <a:schemeClr val="bg1"/>
            </a:solidFill>
            <a:miter lim="800000"/>
            <a:headEnd/>
            <a:tailEnd/>
          </a:ln>
        </p:spPr>
      </p:pic>
      <p:pic>
        <p:nvPicPr>
          <p:cNvPr id="16" name="Picture 2"/>
          <p:cNvPicPr>
            <a:picLocks noChangeAspect="1" noChangeArrowheads="1"/>
          </p:cNvPicPr>
          <p:nvPr/>
        </p:nvPicPr>
        <p:blipFill>
          <a:blip r:embed="rId6" cstate="print"/>
          <a:stretch>
            <a:fillRect/>
          </a:stretch>
        </p:blipFill>
        <p:spPr bwMode="auto">
          <a:xfrm>
            <a:off x="2819400" y="3630321"/>
            <a:ext cx="1532537" cy="1017879"/>
          </a:xfrm>
          <a:prstGeom prst="rect">
            <a:avLst/>
          </a:prstGeom>
          <a:noFill/>
          <a:ln w="9525">
            <a:solidFill>
              <a:schemeClr val="bg1"/>
            </a:solidFill>
            <a:miter lim="800000"/>
            <a:headEnd/>
            <a:tailEnd/>
          </a:ln>
        </p:spPr>
      </p:pic>
      <p:pic>
        <p:nvPicPr>
          <p:cNvPr id="17" name="Picture 2"/>
          <p:cNvPicPr>
            <a:picLocks noChangeAspect="1" noChangeArrowheads="1"/>
          </p:cNvPicPr>
          <p:nvPr/>
        </p:nvPicPr>
        <p:blipFill>
          <a:blip r:embed="rId7" cstate="print"/>
          <a:stretch>
            <a:fillRect/>
          </a:stretch>
        </p:blipFill>
        <p:spPr bwMode="auto">
          <a:xfrm>
            <a:off x="1143000" y="2209800"/>
            <a:ext cx="608588" cy="916302"/>
          </a:xfrm>
          <a:prstGeom prst="rect">
            <a:avLst/>
          </a:prstGeom>
          <a:noFill/>
          <a:ln w="9525">
            <a:solidFill>
              <a:schemeClr val="bg1"/>
            </a:solidFill>
            <a:miter lim="800000"/>
            <a:headEnd/>
            <a:tailEnd/>
          </a:ln>
        </p:spPr>
      </p:pic>
      <p:pic>
        <p:nvPicPr>
          <p:cNvPr id="18" name="Picture 2"/>
          <p:cNvPicPr>
            <a:picLocks noChangeAspect="1" noChangeArrowheads="1"/>
          </p:cNvPicPr>
          <p:nvPr/>
        </p:nvPicPr>
        <p:blipFill>
          <a:blip r:embed="rId8" cstate="print"/>
          <a:srcRect/>
          <a:stretch>
            <a:fillRect/>
          </a:stretch>
        </p:blipFill>
        <p:spPr bwMode="auto">
          <a:xfrm>
            <a:off x="2667000" y="1295400"/>
            <a:ext cx="1379049" cy="739781"/>
          </a:xfrm>
          <a:prstGeom prst="rect">
            <a:avLst/>
          </a:prstGeom>
          <a:noFill/>
          <a:ln w="9525">
            <a:solidFill>
              <a:schemeClr val="bg1"/>
            </a:solid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nvGraphicFramePr>
        <p:xfrm>
          <a:off x="609600" y="1447800"/>
          <a:ext cx="8001000" cy="5337175"/>
        </p:xfrm>
        <a:graphic>
          <a:graphicData uri="http://schemas.openxmlformats.org/drawingml/2006/chart">
            <c:chart xmlns:c="http://schemas.openxmlformats.org/drawingml/2006/chart" xmlns:r="http://schemas.openxmlformats.org/officeDocument/2006/relationships" r:id="rId3"/>
          </a:graphicData>
        </a:graphic>
      </p:graphicFrame>
      <p:sp>
        <p:nvSpPr>
          <p:cNvPr id="5123" name="Text Box 5"/>
          <p:cNvSpPr txBox="1">
            <a:spLocks noChangeArrowheads="1"/>
          </p:cNvSpPr>
          <p:nvPr/>
        </p:nvSpPr>
        <p:spPr bwMode="auto">
          <a:xfrm>
            <a:off x="76200" y="6474023"/>
            <a:ext cx="8991600" cy="307777"/>
          </a:xfrm>
          <a:prstGeom prst="rect">
            <a:avLst/>
          </a:prstGeom>
          <a:noFill/>
          <a:ln w="9525">
            <a:noFill/>
            <a:miter lim="800000"/>
            <a:headEnd/>
            <a:tailEnd/>
          </a:ln>
        </p:spPr>
        <p:txBody>
          <a:bodyPr>
            <a:spAutoFit/>
          </a:bodyPr>
          <a:lstStyle/>
          <a:p>
            <a:pPr algn="ctr"/>
            <a:r>
              <a:rPr lang="en-US" sz="1400" dirty="0" smtClean="0">
                <a:solidFill>
                  <a:schemeClr val="bg1"/>
                </a:solidFill>
              </a:rPr>
              <a:t>Cluster Stakeholders</a:t>
            </a:r>
            <a:endParaRPr lang="en-US" sz="1400" dirty="0">
              <a:solidFill>
                <a:schemeClr val="bg1"/>
              </a:solidFill>
            </a:endParaRPr>
          </a:p>
        </p:txBody>
      </p:sp>
      <p:sp>
        <p:nvSpPr>
          <p:cNvPr id="5124" name="Text Box 7"/>
          <p:cNvSpPr txBox="1">
            <a:spLocks noChangeArrowheads="1"/>
          </p:cNvSpPr>
          <p:nvPr/>
        </p:nvSpPr>
        <p:spPr bwMode="auto">
          <a:xfrm>
            <a:off x="152400" y="304800"/>
            <a:ext cx="1633781" cy="646331"/>
          </a:xfrm>
          <a:prstGeom prst="rect">
            <a:avLst/>
          </a:prstGeom>
          <a:noFill/>
          <a:ln w="9525">
            <a:noFill/>
            <a:miter lim="800000"/>
            <a:headEnd/>
            <a:tailEnd/>
          </a:ln>
        </p:spPr>
        <p:txBody>
          <a:bodyPr wrap="none">
            <a:spAutoFit/>
          </a:bodyPr>
          <a:lstStyle/>
          <a:p>
            <a:r>
              <a:rPr lang="en-US" sz="1800" b="1" dirty="0" smtClean="0">
                <a:solidFill>
                  <a:schemeClr val="bg1"/>
                </a:solidFill>
              </a:rPr>
              <a:t>Stakeholders</a:t>
            </a:r>
          </a:p>
          <a:p>
            <a:r>
              <a:rPr lang="en-US" sz="1800" b="1" dirty="0" smtClean="0">
                <a:solidFill>
                  <a:schemeClr val="bg1"/>
                </a:solidFill>
              </a:rPr>
              <a:t>2009-10</a:t>
            </a:r>
            <a:endParaRPr lang="en-US" sz="1800" b="1" dirty="0">
              <a:solidFill>
                <a:schemeClr val="bg1"/>
              </a:solidFill>
            </a:endParaRPr>
          </a:p>
        </p:txBody>
      </p:sp>
      <p:sp>
        <p:nvSpPr>
          <p:cNvPr id="6"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7" name="Straight Connector 6"/>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9" name="TextBox 8"/>
          <p:cNvSpPr txBox="1"/>
          <p:nvPr/>
        </p:nvSpPr>
        <p:spPr>
          <a:xfrm>
            <a:off x="228600" y="1143000"/>
            <a:ext cx="1905000" cy="1600438"/>
          </a:xfrm>
          <a:prstGeom prst="rect">
            <a:avLst/>
          </a:prstGeom>
          <a:noFill/>
        </p:spPr>
        <p:txBody>
          <a:bodyPr wrap="square" rtlCol="0">
            <a:spAutoFit/>
          </a:bodyPr>
          <a:lstStyle/>
          <a:p>
            <a:r>
              <a:rPr lang="en-US" sz="1400" dirty="0" smtClean="0">
                <a:solidFill>
                  <a:schemeClr val="bg1"/>
                </a:solidFill>
              </a:rPr>
              <a:t>Students	6,400</a:t>
            </a:r>
          </a:p>
          <a:p>
            <a:r>
              <a:rPr lang="en-US" sz="1400" dirty="0" smtClean="0">
                <a:solidFill>
                  <a:schemeClr val="bg1"/>
                </a:solidFill>
              </a:rPr>
              <a:t>Parents	6,200</a:t>
            </a:r>
          </a:p>
          <a:p>
            <a:r>
              <a:rPr lang="en-US" sz="1400" dirty="0" smtClean="0">
                <a:solidFill>
                  <a:schemeClr val="bg1"/>
                </a:solidFill>
              </a:rPr>
              <a:t>Teachers	   300</a:t>
            </a:r>
          </a:p>
          <a:p>
            <a:r>
              <a:rPr lang="en-US" sz="1400" dirty="0" smtClean="0">
                <a:solidFill>
                  <a:schemeClr val="bg1"/>
                </a:solidFill>
              </a:rPr>
              <a:t>Staff	   150</a:t>
            </a:r>
          </a:p>
          <a:p>
            <a:r>
              <a:rPr lang="en-US" sz="1400" dirty="0" smtClean="0">
                <a:solidFill>
                  <a:schemeClr val="bg1"/>
                </a:solidFill>
              </a:rPr>
              <a:t>Principals	</a:t>
            </a:r>
            <a:r>
              <a:rPr lang="en-US" sz="1400" u="sng" dirty="0" smtClean="0">
                <a:solidFill>
                  <a:schemeClr val="bg1"/>
                </a:solidFill>
              </a:rPr>
              <a:t>     10</a:t>
            </a:r>
          </a:p>
          <a:p>
            <a:r>
              <a:rPr lang="en-US" sz="1400" dirty="0" smtClean="0">
                <a:solidFill>
                  <a:schemeClr val="bg1"/>
                </a:solidFill>
              </a:rPr>
              <a:t>Total         13,060</a:t>
            </a:r>
          </a:p>
          <a:p>
            <a:endParaRPr lang="en-US" sz="1400" dirty="0" smtClean="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nvGraphicFramePr>
        <p:xfrm>
          <a:off x="609600" y="1447800"/>
          <a:ext cx="8001000" cy="5337175"/>
        </p:xfrm>
        <a:graphic>
          <a:graphicData uri="http://schemas.openxmlformats.org/drawingml/2006/chart">
            <c:chart xmlns:c="http://schemas.openxmlformats.org/drawingml/2006/chart" xmlns:r="http://schemas.openxmlformats.org/officeDocument/2006/relationships" r:id="rId3"/>
          </a:graphicData>
        </a:graphic>
      </p:graphicFrame>
      <p:sp>
        <p:nvSpPr>
          <p:cNvPr id="5123" name="Text Box 5"/>
          <p:cNvSpPr txBox="1">
            <a:spLocks noChangeArrowheads="1"/>
          </p:cNvSpPr>
          <p:nvPr/>
        </p:nvSpPr>
        <p:spPr bwMode="auto">
          <a:xfrm>
            <a:off x="76200" y="6474023"/>
            <a:ext cx="8991600" cy="307777"/>
          </a:xfrm>
          <a:prstGeom prst="rect">
            <a:avLst/>
          </a:prstGeom>
          <a:noFill/>
          <a:ln w="9525">
            <a:noFill/>
            <a:miter lim="800000"/>
            <a:headEnd/>
            <a:tailEnd/>
          </a:ln>
        </p:spPr>
        <p:txBody>
          <a:bodyPr>
            <a:spAutoFit/>
          </a:bodyPr>
          <a:lstStyle/>
          <a:p>
            <a:pPr algn="ctr"/>
            <a:r>
              <a:rPr lang="en-US" sz="1400" dirty="0">
                <a:solidFill>
                  <a:schemeClr val="bg1"/>
                </a:solidFill>
              </a:rPr>
              <a:t>10 schools, over 6,200 students…..diversity is a strength of our Cluster </a:t>
            </a:r>
            <a:r>
              <a:rPr lang="en-US" sz="1400" dirty="0" smtClean="0">
                <a:solidFill>
                  <a:schemeClr val="bg1"/>
                </a:solidFill>
              </a:rPr>
              <a:t>schools</a:t>
            </a:r>
            <a:endParaRPr lang="en-US" sz="1400" dirty="0">
              <a:solidFill>
                <a:schemeClr val="bg1"/>
              </a:solidFill>
            </a:endParaRPr>
          </a:p>
        </p:txBody>
      </p:sp>
      <p:sp>
        <p:nvSpPr>
          <p:cNvPr id="5124" name="Text Box 7"/>
          <p:cNvSpPr txBox="1">
            <a:spLocks noChangeArrowheads="1"/>
          </p:cNvSpPr>
          <p:nvPr/>
        </p:nvSpPr>
        <p:spPr bwMode="auto">
          <a:xfrm>
            <a:off x="152400" y="304800"/>
            <a:ext cx="2646878" cy="646331"/>
          </a:xfrm>
          <a:prstGeom prst="rect">
            <a:avLst/>
          </a:prstGeom>
          <a:noFill/>
          <a:ln w="9525">
            <a:noFill/>
            <a:miter lim="800000"/>
            <a:headEnd/>
            <a:tailEnd/>
          </a:ln>
        </p:spPr>
        <p:txBody>
          <a:bodyPr wrap="none">
            <a:spAutoFit/>
          </a:bodyPr>
          <a:lstStyle/>
          <a:p>
            <a:r>
              <a:rPr lang="en-US" sz="1800" b="1" dirty="0">
                <a:solidFill>
                  <a:schemeClr val="bg1"/>
                </a:solidFill>
              </a:rPr>
              <a:t>Cluster </a:t>
            </a:r>
            <a:r>
              <a:rPr lang="en-US" sz="1800" b="1" dirty="0" smtClean="0">
                <a:solidFill>
                  <a:schemeClr val="bg1"/>
                </a:solidFill>
              </a:rPr>
              <a:t>Demographics</a:t>
            </a:r>
          </a:p>
          <a:p>
            <a:r>
              <a:rPr lang="en-US" sz="1800" b="1" dirty="0" smtClean="0">
                <a:solidFill>
                  <a:schemeClr val="bg1"/>
                </a:solidFill>
              </a:rPr>
              <a:t>2009-10</a:t>
            </a:r>
            <a:endParaRPr lang="en-US" sz="1800" b="1" dirty="0">
              <a:solidFill>
                <a:schemeClr val="bg1"/>
              </a:solidFill>
            </a:endParaRPr>
          </a:p>
        </p:txBody>
      </p:sp>
      <p:sp>
        <p:nvSpPr>
          <p:cNvPr id="6"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7" name="Straight Connector 6"/>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nvGraphicFramePr>
        <p:xfrm>
          <a:off x="381000" y="914400"/>
          <a:ext cx="8153400" cy="5438775"/>
        </p:xfrm>
        <a:graphic>
          <a:graphicData uri="http://schemas.openxmlformats.org/drawingml/2006/chart">
            <c:chart xmlns:c="http://schemas.openxmlformats.org/drawingml/2006/chart" xmlns:r="http://schemas.openxmlformats.org/officeDocument/2006/relationships" r:id="rId3"/>
          </a:graphicData>
        </a:graphic>
      </p:graphicFrame>
      <p:sp>
        <p:nvSpPr>
          <p:cNvPr id="6147" name="Text Box 3"/>
          <p:cNvSpPr txBox="1">
            <a:spLocks noChangeArrowheads="1"/>
          </p:cNvSpPr>
          <p:nvPr/>
        </p:nvSpPr>
        <p:spPr bwMode="auto">
          <a:xfrm>
            <a:off x="76200" y="6369050"/>
            <a:ext cx="8991600" cy="336550"/>
          </a:xfrm>
          <a:prstGeom prst="rect">
            <a:avLst/>
          </a:prstGeom>
          <a:noFill/>
          <a:ln w="9525">
            <a:noFill/>
            <a:miter lim="800000"/>
            <a:headEnd/>
            <a:tailEnd/>
          </a:ln>
        </p:spPr>
        <p:txBody>
          <a:bodyPr>
            <a:spAutoFit/>
          </a:bodyPr>
          <a:lstStyle/>
          <a:p>
            <a:pPr algn="ctr"/>
            <a:r>
              <a:rPr lang="en-US" sz="1600" dirty="0">
                <a:solidFill>
                  <a:schemeClr val="bg1"/>
                </a:solidFill>
              </a:rPr>
              <a:t>Cluster student population by cluster school…….</a:t>
            </a:r>
          </a:p>
        </p:txBody>
      </p:sp>
      <p:sp>
        <p:nvSpPr>
          <p:cNvPr id="6148" name="Text Box 5"/>
          <p:cNvSpPr txBox="1">
            <a:spLocks noChangeArrowheads="1"/>
          </p:cNvSpPr>
          <p:nvPr/>
        </p:nvSpPr>
        <p:spPr bwMode="auto">
          <a:xfrm>
            <a:off x="152400" y="304800"/>
            <a:ext cx="2685351" cy="646331"/>
          </a:xfrm>
          <a:prstGeom prst="rect">
            <a:avLst/>
          </a:prstGeom>
          <a:noFill/>
          <a:ln w="9525">
            <a:noFill/>
            <a:miter lim="800000"/>
            <a:headEnd/>
            <a:tailEnd/>
          </a:ln>
        </p:spPr>
        <p:txBody>
          <a:bodyPr wrap="none">
            <a:spAutoFit/>
          </a:bodyPr>
          <a:lstStyle/>
          <a:p>
            <a:r>
              <a:rPr lang="en-US" sz="1800" b="1" dirty="0">
                <a:solidFill>
                  <a:schemeClr val="bg1"/>
                </a:solidFill>
              </a:rPr>
              <a:t>School Demographics </a:t>
            </a:r>
            <a:endParaRPr lang="en-US" sz="1800" b="1" dirty="0" smtClean="0">
              <a:solidFill>
                <a:schemeClr val="bg1"/>
              </a:solidFill>
            </a:endParaRPr>
          </a:p>
          <a:p>
            <a:r>
              <a:rPr lang="en-US" sz="1800" b="1" dirty="0" smtClean="0">
                <a:solidFill>
                  <a:schemeClr val="bg1"/>
                </a:solidFill>
              </a:rPr>
              <a:t>2009-10</a:t>
            </a:r>
            <a:endParaRPr lang="en-US" sz="1800" b="1" dirty="0">
              <a:solidFill>
                <a:schemeClr val="bg1"/>
              </a:solidFill>
            </a:endParaRPr>
          </a:p>
        </p:txBody>
      </p:sp>
      <p:sp>
        <p:nvSpPr>
          <p:cNvPr id="6"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7" name="Straight Connector 6"/>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981200"/>
            <a:ext cx="2362200" cy="1477328"/>
          </a:xfrm>
          <a:prstGeom prst="rect">
            <a:avLst/>
          </a:prstGeom>
          <a:noFill/>
          <a:ln>
            <a:solidFill>
              <a:schemeClr val="bg2">
                <a:lumMod val="40000"/>
                <a:lumOff val="60000"/>
              </a:schemeClr>
            </a:solidFill>
          </a:ln>
        </p:spPr>
        <p:txBody>
          <a:bodyPr wrap="square" rtlCol="0">
            <a:spAutoFit/>
          </a:bodyPr>
          <a:lstStyle/>
          <a:p>
            <a:r>
              <a:rPr lang="en-US" sz="900" b="1" dirty="0" smtClean="0">
                <a:solidFill>
                  <a:srgbClr val="FFC000"/>
                </a:solidFill>
                <a:latin typeface="+mj-lt"/>
              </a:rPr>
              <a:t>Point Loma High School</a:t>
            </a:r>
          </a:p>
          <a:p>
            <a:pPr>
              <a:buFont typeface="Arial" pitchFamily="34" charset="0"/>
              <a:buChar char="•"/>
            </a:pPr>
            <a:r>
              <a:rPr lang="en-US" sz="900" dirty="0" smtClean="0">
                <a:solidFill>
                  <a:schemeClr val="bg1"/>
                </a:solidFill>
                <a:latin typeface="+mj-lt"/>
              </a:rPr>
              <a:t>  2,065 students</a:t>
            </a:r>
          </a:p>
          <a:p>
            <a:pPr>
              <a:buFont typeface="Arial" pitchFamily="34" charset="0"/>
              <a:buChar char="•"/>
            </a:pPr>
            <a:r>
              <a:rPr lang="en-US" sz="900" dirty="0" smtClean="0">
                <a:solidFill>
                  <a:schemeClr val="bg1"/>
                </a:solidFill>
                <a:latin typeface="+mj-lt"/>
              </a:rPr>
              <a:t>  42% free lunch</a:t>
            </a:r>
          </a:p>
          <a:p>
            <a:pPr>
              <a:buFont typeface="Arial" pitchFamily="34" charset="0"/>
              <a:buChar char="•"/>
            </a:pPr>
            <a:r>
              <a:rPr lang="en-US" sz="900" dirty="0" smtClean="0">
                <a:solidFill>
                  <a:schemeClr val="bg1"/>
                </a:solidFill>
                <a:latin typeface="+mj-lt"/>
              </a:rPr>
              <a:t>  10% English Language Learners</a:t>
            </a:r>
          </a:p>
          <a:p>
            <a:pPr>
              <a:buFont typeface="Arial" pitchFamily="34" charset="0"/>
              <a:buChar char="•"/>
            </a:pPr>
            <a:r>
              <a:rPr lang="en-US" sz="900" dirty="0">
                <a:solidFill>
                  <a:schemeClr val="bg1"/>
                </a:solidFill>
                <a:latin typeface="+mj-lt"/>
              </a:rPr>
              <a:t> </a:t>
            </a:r>
            <a:r>
              <a:rPr lang="en-US" sz="900" dirty="0" smtClean="0">
                <a:solidFill>
                  <a:schemeClr val="bg1"/>
                </a:solidFill>
                <a:latin typeface="+mj-lt"/>
              </a:rPr>
              <a:t> 10% Students w/ Disabilities</a:t>
            </a:r>
            <a:r>
              <a:rPr lang="en-US" sz="900" dirty="0" smtClean="0">
                <a:latin typeface="+mj-lt"/>
              </a:rPr>
              <a:t/>
            </a:r>
            <a:br>
              <a:rPr lang="en-US" sz="900" dirty="0" smtClean="0">
                <a:latin typeface="+mj-lt"/>
              </a:rPr>
            </a:br>
            <a:endParaRPr lang="en-US" sz="900" dirty="0" smtClean="0">
              <a:latin typeface="+mj-lt"/>
            </a:endParaRPr>
          </a:p>
          <a:p>
            <a:r>
              <a:rPr lang="en-US" sz="900" b="1" dirty="0" smtClean="0">
                <a:solidFill>
                  <a:srgbClr val="FFC000"/>
                </a:solidFill>
                <a:latin typeface="+mj-lt"/>
                <a:hlinkClick r:id="rId3"/>
              </a:rPr>
              <a:t>API Score: 758 (Similar Schools = 771)</a:t>
            </a:r>
            <a:endParaRPr lang="en-US" sz="900" b="1" dirty="0" smtClean="0">
              <a:solidFill>
                <a:srgbClr val="FFC000"/>
              </a:solidFill>
              <a:latin typeface="+mj-lt"/>
            </a:endParaRPr>
          </a:p>
          <a:p>
            <a:r>
              <a:rPr lang="en-US" sz="900" dirty="0" smtClean="0">
                <a:solidFill>
                  <a:schemeClr val="bg1"/>
                </a:solidFill>
                <a:latin typeface="+mj-lt"/>
              </a:rPr>
              <a:t>% of Students Proficient:</a:t>
            </a:r>
          </a:p>
          <a:p>
            <a:r>
              <a:rPr lang="en-US" sz="900" dirty="0" smtClean="0">
                <a:solidFill>
                  <a:schemeClr val="bg1"/>
                </a:solidFill>
                <a:latin typeface="+mj-lt"/>
              </a:rPr>
              <a:t>English 	58%</a:t>
            </a:r>
          </a:p>
          <a:p>
            <a:r>
              <a:rPr lang="en-US" sz="900" dirty="0" smtClean="0">
                <a:solidFill>
                  <a:schemeClr val="bg1"/>
                </a:solidFill>
                <a:latin typeface="+mj-lt"/>
              </a:rPr>
              <a:t>Math	19%</a:t>
            </a:r>
          </a:p>
        </p:txBody>
      </p:sp>
      <p:sp>
        <p:nvSpPr>
          <p:cNvPr id="3" name="TextBox 2"/>
          <p:cNvSpPr txBox="1"/>
          <p:nvPr/>
        </p:nvSpPr>
        <p:spPr>
          <a:xfrm>
            <a:off x="381000" y="3581400"/>
            <a:ext cx="2362200" cy="1477328"/>
          </a:xfrm>
          <a:prstGeom prst="rect">
            <a:avLst/>
          </a:prstGeom>
          <a:noFill/>
          <a:ln>
            <a:solidFill>
              <a:schemeClr val="bg2">
                <a:lumMod val="40000"/>
                <a:lumOff val="60000"/>
              </a:schemeClr>
            </a:solidFill>
          </a:ln>
        </p:spPr>
        <p:txBody>
          <a:bodyPr wrap="square" rtlCol="0">
            <a:spAutoFit/>
          </a:bodyPr>
          <a:lstStyle/>
          <a:p>
            <a:r>
              <a:rPr lang="en-US" sz="900" b="1" dirty="0" err="1" smtClean="0">
                <a:solidFill>
                  <a:srgbClr val="FFC000"/>
                </a:solidFill>
                <a:latin typeface="+mj-lt"/>
              </a:rPr>
              <a:t>Correia</a:t>
            </a:r>
            <a:r>
              <a:rPr lang="en-US" sz="900" b="1" dirty="0" smtClean="0">
                <a:solidFill>
                  <a:srgbClr val="FFC000"/>
                </a:solidFill>
                <a:latin typeface="+mj-lt"/>
              </a:rPr>
              <a:t> Middle School</a:t>
            </a:r>
          </a:p>
          <a:p>
            <a:pPr>
              <a:buFont typeface="Arial" pitchFamily="34" charset="0"/>
              <a:buChar char="•"/>
            </a:pPr>
            <a:r>
              <a:rPr lang="en-US" sz="900" dirty="0" smtClean="0">
                <a:solidFill>
                  <a:schemeClr val="bg1"/>
                </a:solidFill>
                <a:latin typeface="+mj-lt"/>
              </a:rPr>
              <a:t>  828 students</a:t>
            </a:r>
          </a:p>
          <a:p>
            <a:pPr>
              <a:buFont typeface="Arial" pitchFamily="34" charset="0"/>
              <a:buChar char="•"/>
            </a:pPr>
            <a:r>
              <a:rPr lang="en-US" sz="900" dirty="0" smtClean="0">
                <a:solidFill>
                  <a:schemeClr val="bg1"/>
                </a:solidFill>
                <a:latin typeface="+mj-lt"/>
              </a:rPr>
              <a:t>  45% free lunch</a:t>
            </a:r>
          </a:p>
          <a:p>
            <a:pPr>
              <a:buFont typeface="Arial" pitchFamily="34" charset="0"/>
              <a:buChar char="•"/>
            </a:pPr>
            <a:r>
              <a:rPr lang="en-US" sz="900" dirty="0" smtClean="0">
                <a:solidFill>
                  <a:schemeClr val="bg1"/>
                </a:solidFill>
                <a:latin typeface="+mj-lt"/>
              </a:rPr>
              <a:t>  17% English Language Learners</a:t>
            </a:r>
          </a:p>
          <a:p>
            <a:pPr>
              <a:buFont typeface="Arial" pitchFamily="34" charset="0"/>
              <a:buChar char="•"/>
            </a:pPr>
            <a:r>
              <a:rPr lang="en-US" sz="900" dirty="0">
                <a:solidFill>
                  <a:schemeClr val="bg1"/>
                </a:solidFill>
                <a:latin typeface="+mj-lt"/>
              </a:rPr>
              <a:t> </a:t>
            </a:r>
            <a:r>
              <a:rPr lang="en-US" sz="900" dirty="0" smtClean="0">
                <a:solidFill>
                  <a:schemeClr val="bg1"/>
                </a:solidFill>
                <a:latin typeface="+mj-lt"/>
              </a:rPr>
              <a:t> 10% Students with Disabilities</a:t>
            </a:r>
          </a:p>
          <a:p>
            <a:pPr>
              <a:buFont typeface="Arial" pitchFamily="34" charset="0"/>
              <a:buChar char="•"/>
            </a:pPr>
            <a:endParaRPr lang="en-US" sz="900" dirty="0">
              <a:latin typeface="+mj-lt"/>
            </a:endParaRPr>
          </a:p>
          <a:p>
            <a:r>
              <a:rPr lang="en-US" sz="900" b="1" dirty="0" smtClean="0">
                <a:solidFill>
                  <a:srgbClr val="FFC000"/>
                </a:solidFill>
                <a:latin typeface="+mj-lt"/>
                <a:hlinkClick r:id="rId4"/>
              </a:rPr>
              <a:t>API Score: 828 (Similar Schools = 809)</a:t>
            </a:r>
            <a:endParaRPr lang="en-US" sz="900" b="1" dirty="0" smtClean="0">
              <a:solidFill>
                <a:srgbClr val="FFC000"/>
              </a:solidFill>
              <a:latin typeface="+mj-lt"/>
            </a:endParaRPr>
          </a:p>
          <a:p>
            <a:r>
              <a:rPr lang="en-US" sz="900" dirty="0" smtClean="0">
                <a:solidFill>
                  <a:schemeClr val="bg1"/>
                </a:solidFill>
                <a:latin typeface="+mj-lt"/>
              </a:rPr>
              <a:t>% of Students Proficient:</a:t>
            </a:r>
          </a:p>
          <a:p>
            <a:r>
              <a:rPr lang="en-US" sz="900" dirty="0" smtClean="0">
                <a:solidFill>
                  <a:schemeClr val="bg1"/>
                </a:solidFill>
                <a:latin typeface="+mj-lt"/>
              </a:rPr>
              <a:t>English	67%</a:t>
            </a:r>
          </a:p>
          <a:p>
            <a:r>
              <a:rPr lang="en-US" sz="900" dirty="0" smtClean="0">
                <a:solidFill>
                  <a:schemeClr val="bg1"/>
                </a:solidFill>
                <a:latin typeface="+mj-lt"/>
              </a:rPr>
              <a:t>Math	52%</a:t>
            </a:r>
          </a:p>
        </p:txBody>
      </p:sp>
      <p:sp>
        <p:nvSpPr>
          <p:cNvPr id="4" name="TextBox 3"/>
          <p:cNvSpPr txBox="1"/>
          <p:nvPr/>
        </p:nvSpPr>
        <p:spPr>
          <a:xfrm>
            <a:off x="381000" y="5181600"/>
            <a:ext cx="2362200" cy="1477328"/>
          </a:xfrm>
          <a:prstGeom prst="rect">
            <a:avLst/>
          </a:prstGeom>
          <a:noFill/>
          <a:ln>
            <a:solidFill>
              <a:schemeClr val="bg2">
                <a:lumMod val="40000"/>
                <a:lumOff val="60000"/>
              </a:schemeClr>
            </a:solidFill>
          </a:ln>
        </p:spPr>
        <p:txBody>
          <a:bodyPr wrap="square" rtlCol="0">
            <a:spAutoFit/>
          </a:bodyPr>
          <a:lstStyle/>
          <a:p>
            <a:r>
              <a:rPr lang="en-US" sz="900" b="1" dirty="0" smtClean="0">
                <a:solidFill>
                  <a:srgbClr val="FFC000"/>
                </a:solidFill>
                <a:latin typeface="+mj-lt"/>
              </a:rPr>
              <a:t>Dana Middle School</a:t>
            </a:r>
          </a:p>
          <a:p>
            <a:pPr>
              <a:buFont typeface="Arial" pitchFamily="34" charset="0"/>
              <a:buChar char="•"/>
            </a:pPr>
            <a:r>
              <a:rPr lang="en-US" sz="900" dirty="0" smtClean="0">
                <a:solidFill>
                  <a:schemeClr val="bg1"/>
                </a:solidFill>
                <a:latin typeface="+mj-lt"/>
              </a:rPr>
              <a:t>  807 students</a:t>
            </a:r>
          </a:p>
          <a:p>
            <a:pPr>
              <a:buFont typeface="Arial" pitchFamily="34" charset="0"/>
              <a:buChar char="•"/>
            </a:pPr>
            <a:r>
              <a:rPr lang="en-US" sz="900" dirty="0" smtClean="0">
                <a:solidFill>
                  <a:schemeClr val="bg1"/>
                </a:solidFill>
                <a:latin typeface="+mj-lt"/>
              </a:rPr>
              <a:t>  46% free lunch</a:t>
            </a:r>
          </a:p>
          <a:p>
            <a:pPr>
              <a:buFont typeface="Arial" pitchFamily="34" charset="0"/>
              <a:buChar char="•"/>
            </a:pPr>
            <a:r>
              <a:rPr lang="en-US" sz="900" dirty="0" smtClean="0">
                <a:solidFill>
                  <a:schemeClr val="bg1"/>
                </a:solidFill>
                <a:latin typeface="+mj-lt"/>
              </a:rPr>
              <a:t>  13% English Language Learners</a:t>
            </a:r>
          </a:p>
          <a:p>
            <a:pPr>
              <a:buFont typeface="Arial" pitchFamily="34" charset="0"/>
              <a:buChar char="•"/>
            </a:pPr>
            <a:r>
              <a:rPr lang="en-US" sz="900" dirty="0">
                <a:solidFill>
                  <a:schemeClr val="bg1"/>
                </a:solidFill>
                <a:latin typeface="+mj-lt"/>
              </a:rPr>
              <a:t> </a:t>
            </a:r>
            <a:r>
              <a:rPr lang="en-US" sz="900" dirty="0" smtClean="0">
                <a:solidFill>
                  <a:schemeClr val="bg1"/>
                </a:solidFill>
                <a:latin typeface="+mj-lt"/>
              </a:rPr>
              <a:t> 11% Students with Disabilities</a:t>
            </a:r>
            <a:r>
              <a:rPr lang="en-US" sz="900" dirty="0" smtClean="0">
                <a:latin typeface="+mj-lt"/>
              </a:rPr>
              <a:t/>
            </a:r>
            <a:br>
              <a:rPr lang="en-US" sz="900" dirty="0" smtClean="0">
                <a:latin typeface="+mj-lt"/>
              </a:rPr>
            </a:br>
            <a:endParaRPr lang="en-US" sz="900" dirty="0" smtClean="0">
              <a:latin typeface="+mj-lt"/>
            </a:endParaRPr>
          </a:p>
          <a:p>
            <a:r>
              <a:rPr lang="en-US" sz="900" b="1" dirty="0" smtClean="0">
                <a:solidFill>
                  <a:srgbClr val="FFC000"/>
                </a:solidFill>
                <a:latin typeface="+mj-lt"/>
                <a:hlinkClick r:id="rId5"/>
              </a:rPr>
              <a:t>API Score: 869 (Similar Schools = 859)</a:t>
            </a:r>
            <a:endParaRPr lang="en-US" sz="900" b="1" dirty="0" smtClean="0">
              <a:solidFill>
                <a:srgbClr val="FFC000"/>
              </a:solidFill>
              <a:latin typeface="+mj-lt"/>
            </a:endParaRPr>
          </a:p>
          <a:p>
            <a:r>
              <a:rPr lang="en-US" sz="900" dirty="0" smtClean="0">
                <a:solidFill>
                  <a:schemeClr val="bg1"/>
                </a:solidFill>
                <a:latin typeface="+mj-lt"/>
              </a:rPr>
              <a:t>% of Students Proficient:</a:t>
            </a:r>
          </a:p>
          <a:p>
            <a:r>
              <a:rPr lang="en-US" sz="900" dirty="0" smtClean="0">
                <a:solidFill>
                  <a:schemeClr val="bg1"/>
                </a:solidFill>
                <a:latin typeface="+mj-lt"/>
              </a:rPr>
              <a:t>English	75%</a:t>
            </a:r>
          </a:p>
          <a:p>
            <a:r>
              <a:rPr lang="en-US" sz="900" dirty="0" smtClean="0">
                <a:solidFill>
                  <a:schemeClr val="bg1"/>
                </a:solidFill>
                <a:latin typeface="+mj-lt"/>
              </a:rPr>
              <a:t>Math 	70%</a:t>
            </a:r>
          </a:p>
        </p:txBody>
      </p:sp>
      <p:sp>
        <p:nvSpPr>
          <p:cNvPr id="5" name="TextBox 4"/>
          <p:cNvSpPr txBox="1"/>
          <p:nvPr/>
        </p:nvSpPr>
        <p:spPr>
          <a:xfrm>
            <a:off x="6400800" y="1981200"/>
            <a:ext cx="2362200" cy="1477328"/>
          </a:xfrm>
          <a:prstGeom prst="rect">
            <a:avLst/>
          </a:prstGeom>
          <a:noFill/>
          <a:ln>
            <a:solidFill>
              <a:schemeClr val="bg2">
                <a:lumMod val="40000"/>
                <a:lumOff val="60000"/>
              </a:schemeClr>
            </a:solidFill>
          </a:ln>
        </p:spPr>
        <p:txBody>
          <a:bodyPr wrap="square" rtlCol="0">
            <a:spAutoFit/>
          </a:bodyPr>
          <a:lstStyle/>
          <a:p>
            <a:r>
              <a:rPr lang="en-US" sz="900" b="1" dirty="0" smtClean="0">
                <a:solidFill>
                  <a:srgbClr val="FFC000"/>
                </a:solidFill>
                <a:latin typeface="+mj-lt"/>
              </a:rPr>
              <a:t>Ocean Beach</a:t>
            </a:r>
          </a:p>
          <a:p>
            <a:pPr>
              <a:buFont typeface="Arial" pitchFamily="34" charset="0"/>
              <a:buChar char="•"/>
            </a:pPr>
            <a:r>
              <a:rPr lang="en-US" sz="900" dirty="0" smtClean="0">
                <a:solidFill>
                  <a:schemeClr val="bg1"/>
                </a:solidFill>
                <a:latin typeface="+mj-lt"/>
              </a:rPr>
              <a:t>  345 students</a:t>
            </a:r>
          </a:p>
          <a:p>
            <a:pPr>
              <a:buFont typeface="Arial" pitchFamily="34" charset="0"/>
              <a:buChar char="•"/>
            </a:pPr>
            <a:r>
              <a:rPr lang="en-US" sz="900" dirty="0" smtClean="0">
                <a:solidFill>
                  <a:schemeClr val="bg1"/>
                </a:solidFill>
                <a:latin typeface="+mj-lt"/>
              </a:rPr>
              <a:t>  61% free lunch</a:t>
            </a:r>
          </a:p>
          <a:p>
            <a:pPr>
              <a:buFont typeface="Arial" pitchFamily="34" charset="0"/>
              <a:buChar char="•"/>
            </a:pPr>
            <a:r>
              <a:rPr lang="en-US" sz="900" dirty="0" smtClean="0">
                <a:solidFill>
                  <a:schemeClr val="bg1"/>
                </a:solidFill>
                <a:latin typeface="+mj-lt"/>
              </a:rPr>
              <a:t>  22% English Language Learners</a:t>
            </a:r>
          </a:p>
          <a:p>
            <a:pPr>
              <a:buFont typeface="Arial" pitchFamily="34" charset="0"/>
              <a:buChar char="•"/>
            </a:pPr>
            <a:r>
              <a:rPr lang="en-US" sz="900" dirty="0">
                <a:solidFill>
                  <a:schemeClr val="bg1"/>
                </a:solidFill>
                <a:latin typeface="+mj-lt"/>
              </a:rPr>
              <a:t> </a:t>
            </a:r>
            <a:r>
              <a:rPr lang="en-US" sz="900" dirty="0" smtClean="0">
                <a:solidFill>
                  <a:schemeClr val="bg1"/>
                </a:solidFill>
                <a:latin typeface="+mj-lt"/>
              </a:rPr>
              <a:t> 11% Students with Disabilities</a:t>
            </a:r>
            <a:r>
              <a:rPr lang="en-US" sz="900" dirty="0" smtClean="0">
                <a:latin typeface="+mj-lt"/>
              </a:rPr>
              <a:t/>
            </a:r>
            <a:br>
              <a:rPr lang="en-US" sz="900" dirty="0" smtClean="0">
                <a:latin typeface="+mj-lt"/>
              </a:rPr>
            </a:br>
            <a:endParaRPr lang="en-US" sz="900" dirty="0" smtClean="0">
              <a:latin typeface="+mj-lt"/>
            </a:endParaRPr>
          </a:p>
          <a:p>
            <a:r>
              <a:rPr lang="en-US" sz="900" b="1" dirty="0">
                <a:solidFill>
                  <a:srgbClr val="FFC000"/>
                </a:solidFill>
                <a:latin typeface="+mj-lt"/>
                <a:hlinkClick r:id="rId6"/>
              </a:rPr>
              <a:t>API Score:  </a:t>
            </a:r>
            <a:r>
              <a:rPr lang="en-US" sz="900" b="1" dirty="0" smtClean="0">
                <a:solidFill>
                  <a:srgbClr val="FFC000"/>
                </a:solidFill>
                <a:latin typeface="+mj-lt"/>
                <a:hlinkClick r:id="rId6"/>
              </a:rPr>
              <a:t>924 (Similar Schools = 841)</a:t>
            </a:r>
            <a:endParaRPr lang="en-US" sz="900" dirty="0" smtClean="0">
              <a:solidFill>
                <a:srgbClr val="FFFF00"/>
              </a:solidFill>
              <a:latin typeface="+mj-lt"/>
            </a:endParaRPr>
          </a:p>
          <a:p>
            <a:r>
              <a:rPr lang="en-US" sz="900" dirty="0" smtClean="0">
                <a:solidFill>
                  <a:schemeClr val="bg1"/>
                </a:solidFill>
                <a:latin typeface="+mj-lt"/>
              </a:rPr>
              <a:t>% of Students Proficient:</a:t>
            </a:r>
          </a:p>
          <a:p>
            <a:r>
              <a:rPr lang="en-US" sz="900" dirty="0" smtClean="0">
                <a:solidFill>
                  <a:schemeClr val="bg1"/>
                </a:solidFill>
                <a:latin typeface="+mj-lt"/>
              </a:rPr>
              <a:t>English	81%</a:t>
            </a:r>
          </a:p>
          <a:p>
            <a:r>
              <a:rPr lang="en-US" sz="900" dirty="0" smtClean="0">
                <a:solidFill>
                  <a:schemeClr val="bg1"/>
                </a:solidFill>
                <a:latin typeface="+mj-lt"/>
              </a:rPr>
              <a:t>Math 	86%</a:t>
            </a:r>
          </a:p>
        </p:txBody>
      </p:sp>
      <p:sp>
        <p:nvSpPr>
          <p:cNvPr id="6" name="TextBox 5"/>
          <p:cNvSpPr txBox="1"/>
          <p:nvPr/>
        </p:nvSpPr>
        <p:spPr>
          <a:xfrm>
            <a:off x="3352800" y="381000"/>
            <a:ext cx="2362200" cy="1477328"/>
          </a:xfrm>
          <a:prstGeom prst="rect">
            <a:avLst/>
          </a:prstGeom>
          <a:noFill/>
          <a:ln>
            <a:solidFill>
              <a:schemeClr val="bg2">
                <a:lumMod val="40000"/>
                <a:lumOff val="60000"/>
              </a:schemeClr>
            </a:solidFill>
          </a:ln>
        </p:spPr>
        <p:txBody>
          <a:bodyPr wrap="square" rtlCol="0">
            <a:spAutoFit/>
          </a:bodyPr>
          <a:lstStyle/>
          <a:p>
            <a:r>
              <a:rPr lang="en-US" sz="900" b="1" dirty="0" smtClean="0">
                <a:solidFill>
                  <a:srgbClr val="FFC000"/>
                </a:solidFill>
                <a:latin typeface="+mj-lt"/>
              </a:rPr>
              <a:t>Barnard</a:t>
            </a:r>
          </a:p>
          <a:p>
            <a:pPr>
              <a:buFont typeface="Arial" pitchFamily="34" charset="0"/>
              <a:buChar char="•"/>
            </a:pPr>
            <a:r>
              <a:rPr lang="en-US" sz="900" dirty="0" smtClean="0">
                <a:solidFill>
                  <a:schemeClr val="bg1"/>
                </a:solidFill>
                <a:latin typeface="+mj-lt"/>
              </a:rPr>
              <a:t>  244 students</a:t>
            </a:r>
          </a:p>
          <a:p>
            <a:pPr>
              <a:buFont typeface="Arial" pitchFamily="34" charset="0"/>
              <a:buChar char="•"/>
            </a:pPr>
            <a:r>
              <a:rPr lang="en-US" sz="900" dirty="0" smtClean="0">
                <a:solidFill>
                  <a:schemeClr val="bg1"/>
                </a:solidFill>
                <a:latin typeface="+mj-lt"/>
              </a:rPr>
              <a:t>  69% free lunch</a:t>
            </a:r>
          </a:p>
          <a:p>
            <a:pPr>
              <a:buFont typeface="Arial" pitchFamily="34" charset="0"/>
              <a:buChar char="•"/>
            </a:pPr>
            <a:r>
              <a:rPr lang="en-US" sz="900" dirty="0" smtClean="0">
                <a:solidFill>
                  <a:schemeClr val="bg1"/>
                </a:solidFill>
                <a:latin typeface="+mj-lt"/>
              </a:rPr>
              <a:t>  28% English Language Learners</a:t>
            </a:r>
          </a:p>
          <a:p>
            <a:pPr>
              <a:buFont typeface="Arial" pitchFamily="34" charset="0"/>
              <a:buChar char="•"/>
            </a:pPr>
            <a:r>
              <a:rPr lang="en-US" sz="900" dirty="0">
                <a:solidFill>
                  <a:schemeClr val="bg1"/>
                </a:solidFill>
                <a:latin typeface="+mj-lt"/>
              </a:rPr>
              <a:t> </a:t>
            </a:r>
            <a:r>
              <a:rPr lang="en-US" sz="900" dirty="0" smtClean="0">
                <a:solidFill>
                  <a:schemeClr val="bg1"/>
                </a:solidFill>
                <a:latin typeface="+mj-lt"/>
              </a:rPr>
              <a:t> 17% Students with Disabilities</a:t>
            </a:r>
            <a:r>
              <a:rPr lang="en-US" sz="900" dirty="0" smtClean="0">
                <a:latin typeface="+mj-lt"/>
              </a:rPr>
              <a:t/>
            </a:r>
            <a:br>
              <a:rPr lang="en-US" sz="900" dirty="0" smtClean="0">
                <a:latin typeface="+mj-lt"/>
              </a:rPr>
            </a:br>
            <a:endParaRPr lang="en-US" sz="900" dirty="0" smtClean="0">
              <a:latin typeface="+mj-lt"/>
            </a:endParaRPr>
          </a:p>
          <a:p>
            <a:r>
              <a:rPr lang="en-US" sz="900" b="1" dirty="0" smtClean="0">
                <a:solidFill>
                  <a:srgbClr val="FFC000"/>
                </a:solidFill>
                <a:latin typeface="+mj-lt"/>
                <a:hlinkClick r:id="rId7"/>
              </a:rPr>
              <a:t>API Score: 874 (Similar Schools – n/a)</a:t>
            </a:r>
            <a:endParaRPr lang="en-US" sz="900" b="1" dirty="0" smtClean="0">
              <a:solidFill>
                <a:srgbClr val="FFC000"/>
              </a:solidFill>
              <a:latin typeface="+mj-lt"/>
            </a:endParaRPr>
          </a:p>
          <a:p>
            <a:r>
              <a:rPr lang="en-US" sz="900" dirty="0" smtClean="0">
                <a:solidFill>
                  <a:schemeClr val="bg1"/>
                </a:solidFill>
                <a:latin typeface="+mj-lt"/>
              </a:rPr>
              <a:t>% of Students Proficient:</a:t>
            </a:r>
          </a:p>
          <a:p>
            <a:r>
              <a:rPr lang="en-US" sz="900" dirty="0" smtClean="0">
                <a:solidFill>
                  <a:schemeClr val="bg1"/>
                </a:solidFill>
                <a:latin typeface="+mj-lt"/>
              </a:rPr>
              <a:t>English 	66%</a:t>
            </a:r>
          </a:p>
          <a:p>
            <a:r>
              <a:rPr lang="en-US" sz="900" dirty="0" smtClean="0">
                <a:solidFill>
                  <a:schemeClr val="bg1"/>
                </a:solidFill>
                <a:latin typeface="+mj-lt"/>
              </a:rPr>
              <a:t>Math 	82%</a:t>
            </a:r>
          </a:p>
        </p:txBody>
      </p:sp>
      <p:sp>
        <p:nvSpPr>
          <p:cNvPr id="7" name="TextBox 6"/>
          <p:cNvSpPr txBox="1"/>
          <p:nvPr/>
        </p:nvSpPr>
        <p:spPr>
          <a:xfrm>
            <a:off x="3352800" y="1981200"/>
            <a:ext cx="2362200" cy="1477328"/>
          </a:xfrm>
          <a:prstGeom prst="rect">
            <a:avLst/>
          </a:prstGeom>
          <a:noFill/>
          <a:ln>
            <a:solidFill>
              <a:schemeClr val="bg2">
                <a:lumMod val="40000"/>
                <a:lumOff val="60000"/>
              </a:schemeClr>
            </a:solidFill>
          </a:ln>
        </p:spPr>
        <p:txBody>
          <a:bodyPr wrap="square" rtlCol="0">
            <a:spAutoFit/>
          </a:bodyPr>
          <a:lstStyle/>
          <a:p>
            <a:r>
              <a:rPr lang="en-US" sz="900" b="1" dirty="0" smtClean="0">
                <a:solidFill>
                  <a:srgbClr val="FFC000"/>
                </a:solidFill>
                <a:latin typeface="+mj-lt"/>
              </a:rPr>
              <a:t>Cabrillo</a:t>
            </a:r>
          </a:p>
          <a:p>
            <a:pPr>
              <a:buFont typeface="Arial" pitchFamily="34" charset="0"/>
              <a:buChar char="•"/>
            </a:pPr>
            <a:r>
              <a:rPr lang="en-US" sz="900" dirty="0" smtClean="0">
                <a:solidFill>
                  <a:schemeClr val="bg1"/>
                </a:solidFill>
                <a:latin typeface="+mj-lt"/>
              </a:rPr>
              <a:t>  187 students</a:t>
            </a:r>
          </a:p>
          <a:p>
            <a:pPr>
              <a:buFont typeface="Arial" pitchFamily="34" charset="0"/>
              <a:buChar char="•"/>
            </a:pPr>
            <a:r>
              <a:rPr lang="en-US" sz="900" dirty="0" smtClean="0">
                <a:solidFill>
                  <a:schemeClr val="bg1"/>
                </a:solidFill>
                <a:latin typeface="+mj-lt"/>
              </a:rPr>
              <a:t>  74% free lunch</a:t>
            </a:r>
          </a:p>
          <a:p>
            <a:pPr>
              <a:buFont typeface="Arial" pitchFamily="34" charset="0"/>
              <a:buChar char="•"/>
            </a:pPr>
            <a:r>
              <a:rPr lang="en-US" sz="900" dirty="0" smtClean="0">
                <a:solidFill>
                  <a:schemeClr val="bg1"/>
                </a:solidFill>
                <a:latin typeface="+mj-lt"/>
              </a:rPr>
              <a:t>  34% English Language Learners</a:t>
            </a:r>
          </a:p>
          <a:p>
            <a:pPr>
              <a:buFont typeface="Arial" pitchFamily="34" charset="0"/>
              <a:buChar char="•"/>
            </a:pPr>
            <a:r>
              <a:rPr lang="en-US" sz="900" dirty="0">
                <a:solidFill>
                  <a:schemeClr val="bg1"/>
                </a:solidFill>
                <a:latin typeface="+mj-lt"/>
              </a:rPr>
              <a:t> </a:t>
            </a:r>
            <a:r>
              <a:rPr lang="en-US" sz="900" dirty="0" smtClean="0">
                <a:solidFill>
                  <a:schemeClr val="bg1"/>
                </a:solidFill>
                <a:latin typeface="+mj-lt"/>
              </a:rPr>
              <a:t>    5% Students with Disabilities</a:t>
            </a:r>
            <a:r>
              <a:rPr lang="en-US" sz="900" dirty="0" smtClean="0">
                <a:latin typeface="+mj-lt"/>
              </a:rPr>
              <a:t/>
            </a:r>
            <a:br>
              <a:rPr lang="en-US" sz="900" dirty="0" smtClean="0">
                <a:latin typeface="+mj-lt"/>
              </a:rPr>
            </a:br>
            <a:endParaRPr lang="en-US" sz="900" dirty="0" smtClean="0">
              <a:latin typeface="+mj-lt"/>
            </a:endParaRPr>
          </a:p>
          <a:p>
            <a:r>
              <a:rPr lang="en-US" sz="900" b="1" dirty="0" smtClean="0">
                <a:solidFill>
                  <a:srgbClr val="FFC000"/>
                </a:solidFill>
                <a:latin typeface="+mj-lt"/>
                <a:hlinkClick r:id="rId8"/>
              </a:rPr>
              <a:t>API Score: 805 (Similar Schools = 808)</a:t>
            </a:r>
            <a:endParaRPr lang="en-US" sz="900" b="1" dirty="0" smtClean="0">
              <a:solidFill>
                <a:srgbClr val="FFC000"/>
              </a:solidFill>
              <a:latin typeface="+mj-lt"/>
            </a:endParaRPr>
          </a:p>
          <a:p>
            <a:r>
              <a:rPr lang="en-US" sz="900" dirty="0" smtClean="0">
                <a:solidFill>
                  <a:schemeClr val="bg1"/>
                </a:solidFill>
                <a:latin typeface="+mj-lt"/>
              </a:rPr>
              <a:t>% of Students Proficient:</a:t>
            </a:r>
          </a:p>
          <a:p>
            <a:r>
              <a:rPr lang="en-US" sz="900" dirty="0" smtClean="0">
                <a:solidFill>
                  <a:schemeClr val="bg1"/>
                </a:solidFill>
                <a:latin typeface="+mj-lt"/>
              </a:rPr>
              <a:t>English	54%</a:t>
            </a:r>
          </a:p>
          <a:p>
            <a:r>
              <a:rPr lang="en-US" sz="900" dirty="0" smtClean="0">
                <a:solidFill>
                  <a:schemeClr val="bg1"/>
                </a:solidFill>
                <a:latin typeface="+mj-lt"/>
              </a:rPr>
              <a:t>Math 	61%</a:t>
            </a:r>
          </a:p>
        </p:txBody>
      </p:sp>
      <p:sp>
        <p:nvSpPr>
          <p:cNvPr id="8" name="TextBox 7"/>
          <p:cNvSpPr txBox="1"/>
          <p:nvPr/>
        </p:nvSpPr>
        <p:spPr>
          <a:xfrm>
            <a:off x="3352800" y="3581400"/>
            <a:ext cx="2362200" cy="1477328"/>
          </a:xfrm>
          <a:prstGeom prst="rect">
            <a:avLst/>
          </a:prstGeom>
          <a:noFill/>
          <a:ln>
            <a:solidFill>
              <a:schemeClr val="bg2">
                <a:lumMod val="40000"/>
                <a:lumOff val="60000"/>
              </a:schemeClr>
            </a:solidFill>
          </a:ln>
        </p:spPr>
        <p:txBody>
          <a:bodyPr wrap="square" rtlCol="0">
            <a:spAutoFit/>
          </a:bodyPr>
          <a:lstStyle/>
          <a:p>
            <a:r>
              <a:rPr lang="en-US" sz="900" b="1" dirty="0" smtClean="0">
                <a:solidFill>
                  <a:srgbClr val="FFC000"/>
                </a:solidFill>
                <a:latin typeface="+mj-lt"/>
              </a:rPr>
              <a:t>Dewey</a:t>
            </a:r>
          </a:p>
          <a:p>
            <a:pPr>
              <a:buFont typeface="Arial" pitchFamily="34" charset="0"/>
              <a:buChar char="•"/>
            </a:pPr>
            <a:r>
              <a:rPr lang="en-US" sz="900" dirty="0" smtClean="0">
                <a:solidFill>
                  <a:schemeClr val="bg1"/>
                </a:solidFill>
                <a:latin typeface="+mj-lt"/>
              </a:rPr>
              <a:t>  434 students</a:t>
            </a:r>
          </a:p>
          <a:p>
            <a:pPr>
              <a:buFont typeface="Arial" pitchFamily="34" charset="0"/>
              <a:buChar char="•"/>
            </a:pPr>
            <a:r>
              <a:rPr lang="en-US" sz="900" dirty="0" smtClean="0">
                <a:solidFill>
                  <a:schemeClr val="bg1"/>
                </a:solidFill>
                <a:latin typeface="+mj-lt"/>
              </a:rPr>
              <a:t>  74% free lunch</a:t>
            </a:r>
          </a:p>
          <a:p>
            <a:pPr>
              <a:buFont typeface="Arial" pitchFamily="34" charset="0"/>
              <a:buChar char="•"/>
            </a:pPr>
            <a:r>
              <a:rPr lang="en-US" sz="900" dirty="0" smtClean="0">
                <a:solidFill>
                  <a:schemeClr val="bg1"/>
                </a:solidFill>
                <a:latin typeface="+mj-lt"/>
              </a:rPr>
              <a:t>  24% English Language Learners</a:t>
            </a:r>
          </a:p>
          <a:p>
            <a:pPr>
              <a:buFont typeface="Arial" pitchFamily="34" charset="0"/>
              <a:buChar char="•"/>
            </a:pPr>
            <a:r>
              <a:rPr lang="en-US" sz="900" dirty="0">
                <a:solidFill>
                  <a:schemeClr val="bg1"/>
                </a:solidFill>
                <a:latin typeface="+mj-lt"/>
              </a:rPr>
              <a:t> </a:t>
            </a:r>
            <a:r>
              <a:rPr lang="en-US" sz="900" dirty="0" smtClean="0">
                <a:solidFill>
                  <a:schemeClr val="bg1"/>
                </a:solidFill>
                <a:latin typeface="+mj-lt"/>
              </a:rPr>
              <a:t>   7% Students with Disabilities</a:t>
            </a:r>
            <a:r>
              <a:rPr lang="en-US" sz="900" dirty="0" smtClean="0">
                <a:latin typeface="+mj-lt"/>
              </a:rPr>
              <a:t/>
            </a:r>
            <a:br>
              <a:rPr lang="en-US" sz="900" dirty="0" smtClean="0">
                <a:latin typeface="+mj-lt"/>
              </a:rPr>
            </a:br>
            <a:r>
              <a:rPr lang="en-US" sz="900" dirty="0" smtClean="0">
                <a:latin typeface="+mj-lt"/>
              </a:rPr>
              <a:t/>
            </a:r>
            <a:br>
              <a:rPr lang="en-US" sz="900" dirty="0" smtClean="0">
                <a:latin typeface="+mj-lt"/>
              </a:rPr>
            </a:br>
            <a:r>
              <a:rPr lang="en-US" sz="900" b="1" dirty="0" smtClean="0">
                <a:solidFill>
                  <a:srgbClr val="FFC000"/>
                </a:solidFill>
                <a:latin typeface="+mj-lt"/>
                <a:hlinkClick r:id="rId9"/>
              </a:rPr>
              <a:t>API Score: 870 (Similar Schools = 805)</a:t>
            </a:r>
            <a:endParaRPr lang="en-US" sz="900" b="1" dirty="0" smtClean="0">
              <a:solidFill>
                <a:srgbClr val="FFC000"/>
              </a:solidFill>
              <a:latin typeface="+mj-lt"/>
            </a:endParaRPr>
          </a:p>
          <a:p>
            <a:r>
              <a:rPr lang="en-US" sz="900" dirty="0" smtClean="0">
                <a:solidFill>
                  <a:schemeClr val="bg1"/>
                </a:solidFill>
                <a:latin typeface="+mj-lt"/>
              </a:rPr>
              <a:t>% of Students Proficient:</a:t>
            </a:r>
          </a:p>
          <a:p>
            <a:r>
              <a:rPr lang="en-US" sz="900" dirty="0" smtClean="0">
                <a:solidFill>
                  <a:schemeClr val="bg1"/>
                </a:solidFill>
                <a:latin typeface="+mj-lt"/>
              </a:rPr>
              <a:t>English 	67%</a:t>
            </a:r>
          </a:p>
          <a:p>
            <a:r>
              <a:rPr lang="en-US" sz="900" dirty="0" smtClean="0">
                <a:solidFill>
                  <a:schemeClr val="bg1"/>
                </a:solidFill>
                <a:latin typeface="+mj-lt"/>
              </a:rPr>
              <a:t>Math 	68%</a:t>
            </a:r>
          </a:p>
        </p:txBody>
      </p:sp>
      <p:sp>
        <p:nvSpPr>
          <p:cNvPr id="9" name="TextBox 8"/>
          <p:cNvSpPr txBox="1"/>
          <p:nvPr/>
        </p:nvSpPr>
        <p:spPr>
          <a:xfrm>
            <a:off x="3352800" y="5181600"/>
            <a:ext cx="2362200" cy="1477328"/>
          </a:xfrm>
          <a:prstGeom prst="rect">
            <a:avLst/>
          </a:prstGeom>
          <a:noFill/>
          <a:ln>
            <a:solidFill>
              <a:schemeClr val="bg2">
                <a:lumMod val="40000"/>
                <a:lumOff val="60000"/>
              </a:schemeClr>
            </a:solidFill>
          </a:ln>
        </p:spPr>
        <p:txBody>
          <a:bodyPr wrap="square" rtlCol="0">
            <a:spAutoFit/>
          </a:bodyPr>
          <a:lstStyle/>
          <a:p>
            <a:r>
              <a:rPr lang="en-US" sz="900" b="1" dirty="0" smtClean="0">
                <a:solidFill>
                  <a:srgbClr val="FFC000"/>
                </a:solidFill>
                <a:latin typeface="+mj-lt"/>
              </a:rPr>
              <a:t>Loma Portal</a:t>
            </a:r>
          </a:p>
          <a:p>
            <a:pPr>
              <a:buFont typeface="Arial" pitchFamily="34" charset="0"/>
              <a:buChar char="•"/>
            </a:pPr>
            <a:r>
              <a:rPr lang="en-US" sz="900" dirty="0" smtClean="0">
                <a:solidFill>
                  <a:schemeClr val="bg1"/>
                </a:solidFill>
                <a:latin typeface="+mj-lt"/>
              </a:rPr>
              <a:t>  371 students</a:t>
            </a:r>
          </a:p>
          <a:p>
            <a:pPr>
              <a:buFont typeface="Arial" pitchFamily="34" charset="0"/>
              <a:buChar char="•"/>
            </a:pPr>
            <a:r>
              <a:rPr lang="en-US" sz="900" dirty="0" smtClean="0">
                <a:solidFill>
                  <a:schemeClr val="bg1"/>
                </a:solidFill>
                <a:latin typeface="+mj-lt"/>
              </a:rPr>
              <a:t>  34% free lunch</a:t>
            </a:r>
          </a:p>
          <a:p>
            <a:pPr>
              <a:buFont typeface="Arial" pitchFamily="34" charset="0"/>
              <a:buChar char="•"/>
            </a:pPr>
            <a:r>
              <a:rPr lang="en-US" sz="900" dirty="0" smtClean="0">
                <a:solidFill>
                  <a:schemeClr val="bg1"/>
                </a:solidFill>
                <a:latin typeface="+mj-lt"/>
              </a:rPr>
              <a:t>  21% English Language Learners</a:t>
            </a:r>
          </a:p>
          <a:p>
            <a:pPr>
              <a:buFont typeface="Arial" pitchFamily="34" charset="0"/>
              <a:buChar char="•"/>
            </a:pPr>
            <a:r>
              <a:rPr lang="en-US" sz="900" dirty="0">
                <a:solidFill>
                  <a:schemeClr val="bg1"/>
                </a:solidFill>
                <a:latin typeface="+mj-lt"/>
              </a:rPr>
              <a:t> </a:t>
            </a:r>
            <a:r>
              <a:rPr lang="en-US" sz="900" dirty="0" smtClean="0">
                <a:solidFill>
                  <a:schemeClr val="bg1"/>
                </a:solidFill>
                <a:latin typeface="+mj-lt"/>
              </a:rPr>
              <a:t> 10% Students with Disabilities</a:t>
            </a:r>
          </a:p>
          <a:p>
            <a:r>
              <a:rPr lang="en-US" sz="900" dirty="0" smtClean="0">
                <a:latin typeface="+mj-lt"/>
              </a:rPr>
              <a:t/>
            </a:r>
            <a:br>
              <a:rPr lang="en-US" sz="900" dirty="0" smtClean="0">
                <a:latin typeface="+mj-lt"/>
              </a:rPr>
            </a:br>
            <a:r>
              <a:rPr lang="en-US" sz="900" b="1" dirty="0" smtClean="0">
                <a:solidFill>
                  <a:srgbClr val="FFC000"/>
                </a:solidFill>
                <a:latin typeface="+mj-lt"/>
                <a:hlinkClick r:id="rId10"/>
              </a:rPr>
              <a:t>API Score:  896 (Similar Schools = 879)</a:t>
            </a:r>
            <a:endParaRPr lang="en-US" sz="900" b="1" dirty="0" smtClean="0">
              <a:solidFill>
                <a:srgbClr val="FFC000"/>
              </a:solidFill>
              <a:latin typeface="+mj-lt"/>
            </a:endParaRPr>
          </a:p>
          <a:p>
            <a:r>
              <a:rPr lang="en-US" sz="900" dirty="0" smtClean="0">
                <a:solidFill>
                  <a:schemeClr val="bg1"/>
                </a:solidFill>
                <a:latin typeface="+mj-lt"/>
              </a:rPr>
              <a:t>% of Students Proficient:</a:t>
            </a:r>
          </a:p>
          <a:p>
            <a:r>
              <a:rPr lang="en-US" sz="900" dirty="0" smtClean="0">
                <a:solidFill>
                  <a:schemeClr val="bg1"/>
                </a:solidFill>
                <a:latin typeface="+mj-lt"/>
              </a:rPr>
              <a:t>English	78%</a:t>
            </a:r>
          </a:p>
          <a:p>
            <a:r>
              <a:rPr lang="en-US" sz="900" dirty="0">
                <a:solidFill>
                  <a:schemeClr val="bg1"/>
                </a:solidFill>
                <a:latin typeface="+mj-lt"/>
              </a:rPr>
              <a:t>M</a:t>
            </a:r>
            <a:r>
              <a:rPr lang="en-US" sz="900" dirty="0" smtClean="0">
                <a:solidFill>
                  <a:schemeClr val="bg1"/>
                </a:solidFill>
                <a:latin typeface="+mj-lt"/>
              </a:rPr>
              <a:t>ath	81%</a:t>
            </a:r>
          </a:p>
        </p:txBody>
      </p:sp>
      <p:sp>
        <p:nvSpPr>
          <p:cNvPr id="10" name="TextBox 9"/>
          <p:cNvSpPr txBox="1"/>
          <p:nvPr/>
        </p:nvSpPr>
        <p:spPr>
          <a:xfrm>
            <a:off x="6400800" y="3581400"/>
            <a:ext cx="2362200" cy="1477328"/>
          </a:xfrm>
          <a:prstGeom prst="rect">
            <a:avLst/>
          </a:prstGeom>
          <a:noFill/>
          <a:ln>
            <a:solidFill>
              <a:schemeClr val="bg2">
                <a:lumMod val="40000"/>
                <a:lumOff val="60000"/>
              </a:schemeClr>
            </a:solidFill>
          </a:ln>
        </p:spPr>
        <p:txBody>
          <a:bodyPr wrap="square" rtlCol="0">
            <a:spAutoFit/>
          </a:bodyPr>
          <a:lstStyle/>
          <a:p>
            <a:r>
              <a:rPr lang="en-US" sz="900" b="1" dirty="0" smtClean="0">
                <a:solidFill>
                  <a:srgbClr val="FFC000"/>
                </a:solidFill>
                <a:latin typeface="+mj-lt"/>
              </a:rPr>
              <a:t>Silver Gate</a:t>
            </a:r>
          </a:p>
          <a:p>
            <a:pPr>
              <a:buFont typeface="Arial" pitchFamily="34" charset="0"/>
              <a:buChar char="•"/>
            </a:pPr>
            <a:r>
              <a:rPr lang="en-US" sz="900" dirty="0" smtClean="0">
                <a:solidFill>
                  <a:schemeClr val="bg1"/>
                </a:solidFill>
                <a:latin typeface="+mj-lt"/>
              </a:rPr>
              <a:t>  504 students</a:t>
            </a:r>
          </a:p>
          <a:p>
            <a:pPr>
              <a:buFont typeface="Arial" pitchFamily="34" charset="0"/>
              <a:buChar char="•"/>
            </a:pPr>
            <a:r>
              <a:rPr lang="en-US" sz="900" dirty="0" smtClean="0">
                <a:solidFill>
                  <a:schemeClr val="bg1"/>
                </a:solidFill>
                <a:latin typeface="+mj-lt"/>
              </a:rPr>
              <a:t>  17% free lunch</a:t>
            </a:r>
          </a:p>
          <a:p>
            <a:pPr>
              <a:buFont typeface="Arial" pitchFamily="34" charset="0"/>
              <a:buChar char="•"/>
            </a:pPr>
            <a:r>
              <a:rPr lang="en-US" sz="900" dirty="0" smtClean="0">
                <a:solidFill>
                  <a:schemeClr val="bg1"/>
                </a:solidFill>
                <a:latin typeface="+mj-lt"/>
              </a:rPr>
              <a:t>    6% English Language Learners</a:t>
            </a:r>
          </a:p>
          <a:p>
            <a:pPr>
              <a:buFont typeface="Arial" pitchFamily="34" charset="0"/>
              <a:buChar char="•"/>
            </a:pPr>
            <a:r>
              <a:rPr lang="en-US" sz="900" dirty="0">
                <a:solidFill>
                  <a:schemeClr val="bg1"/>
                </a:solidFill>
                <a:latin typeface="+mj-lt"/>
              </a:rPr>
              <a:t> </a:t>
            </a:r>
            <a:r>
              <a:rPr lang="en-US" sz="900" dirty="0" smtClean="0">
                <a:solidFill>
                  <a:schemeClr val="bg1"/>
                </a:solidFill>
                <a:latin typeface="+mj-lt"/>
              </a:rPr>
              <a:t> 10% Students with Disabilities</a:t>
            </a:r>
            <a:r>
              <a:rPr lang="en-US" sz="900" dirty="0" smtClean="0">
                <a:latin typeface="+mj-lt"/>
              </a:rPr>
              <a:t/>
            </a:r>
            <a:br>
              <a:rPr lang="en-US" sz="900" dirty="0" smtClean="0">
                <a:latin typeface="+mj-lt"/>
              </a:rPr>
            </a:br>
            <a:endParaRPr lang="en-US" sz="900" dirty="0" smtClean="0">
              <a:latin typeface="+mj-lt"/>
            </a:endParaRPr>
          </a:p>
          <a:p>
            <a:r>
              <a:rPr lang="en-US" sz="900" b="1" dirty="0">
                <a:solidFill>
                  <a:srgbClr val="FFC000"/>
                </a:solidFill>
                <a:latin typeface="+mj-lt"/>
                <a:hlinkClick r:id="rId11"/>
              </a:rPr>
              <a:t>API Score:  </a:t>
            </a:r>
            <a:r>
              <a:rPr lang="en-US" sz="900" b="1" dirty="0" smtClean="0">
                <a:solidFill>
                  <a:srgbClr val="FFC000"/>
                </a:solidFill>
                <a:latin typeface="+mj-lt"/>
                <a:hlinkClick r:id="rId11"/>
              </a:rPr>
              <a:t>903 (Similar Schools = 914)</a:t>
            </a:r>
            <a:endParaRPr lang="en-US" sz="900" dirty="0" smtClean="0">
              <a:latin typeface="+mj-lt"/>
            </a:endParaRPr>
          </a:p>
          <a:p>
            <a:r>
              <a:rPr lang="en-US" sz="900" dirty="0" smtClean="0">
                <a:solidFill>
                  <a:schemeClr val="bg1"/>
                </a:solidFill>
                <a:latin typeface="+mj-lt"/>
              </a:rPr>
              <a:t>% of Students Proficient:</a:t>
            </a:r>
          </a:p>
          <a:p>
            <a:r>
              <a:rPr lang="en-US" sz="900" dirty="0" smtClean="0">
                <a:solidFill>
                  <a:schemeClr val="bg1"/>
                </a:solidFill>
                <a:latin typeface="+mj-lt"/>
              </a:rPr>
              <a:t>English	76%</a:t>
            </a:r>
          </a:p>
          <a:p>
            <a:r>
              <a:rPr lang="en-US" sz="900" dirty="0" smtClean="0">
                <a:solidFill>
                  <a:schemeClr val="bg1"/>
                </a:solidFill>
                <a:latin typeface="+mj-lt"/>
              </a:rPr>
              <a:t>Math	83%</a:t>
            </a:r>
          </a:p>
        </p:txBody>
      </p:sp>
      <p:sp>
        <p:nvSpPr>
          <p:cNvPr id="11" name="TextBox 10"/>
          <p:cNvSpPr txBox="1"/>
          <p:nvPr/>
        </p:nvSpPr>
        <p:spPr>
          <a:xfrm>
            <a:off x="6400800" y="5181600"/>
            <a:ext cx="2362200" cy="1477328"/>
          </a:xfrm>
          <a:prstGeom prst="rect">
            <a:avLst/>
          </a:prstGeom>
          <a:noFill/>
          <a:ln>
            <a:solidFill>
              <a:schemeClr val="bg2">
                <a:lumMod val="40000"/>
                <a:lumOff val="60000"/>
              </a:schemeClr>
            </a:solidFill>
          </a:ln>
        </p:spPr>
        <p:txBody>
          <a:bodyPr wrap="square" rtlCol="0">
            <a:spAutoFit/>
          </a:bodyPr>
          <a:lstStyle/>
          <a:p>
            <a:r>
              <a:rPr lang="en-US" sz="900" b="1" dirty="0" smtClean="0">
                <a:solidFill>
                  <a:srgbClr val="FFC000"/>
                </a:solidFill>
                <a:latin typeface="+mj-lt"/>
              </a:rPr>
              <a:t>Sunset View</a:t>
            </a:r>
          </a:p>
          <a:p>
            <a:pPr>
              <a:buFont typeface="Arial" pitchFamily="34" charset="0"/>
              <a:buChar char="•"/>
            </a:pPr>
            <a:r>
              <a:rPr lang="en-US" sz="900" dirty="0" smtClean="0">
                <a:solidFill>
                  <a:schemeClr val="bg1"/>
                </a:solidFill>
                <a:latin typeface="+mj-lt"/>
              </a:rPr>
              <a:t>  436 students</a:t>
            </a:r>
          </a:p>
          <a:p>
            <a:pPr>
              <a:buFont typeface="Arial" pitchFamily="34" charset="0"/>
              <a:buChar char="•"/>
            </a:pPr>
            <a:r>
              <a:rPr lang="en-US" sz="900" dirty="0" smtClean="0">
                <a:solidFill>
                  <a:schemeClr val="bg1"/>
                </a:solidFill>
                <a:latin typeface="+mj-lt"/>
              </a:rPr>
              <a:t>  15% free lunch</a:t>
            </a:r>
          </a:p>
          <a:p>
            <a:pPr>
              <a:buFont typeface="Arial" pitchFamily="34" charset="0"/>
              <a:buChar char="•"/>
            </a:pPr>
            <a:r>
              <a:rPr lang="en-US" sz="900" dirty="0" smtClean="0">
                <a:solidFill>
                  <a:schemeClr val="bg1"/>
                </a:solidFill>
                <a:latin typeface="+mj-lt"/>
              </a:rPr>
              <a:t>  11% English Language Learners</a:t>
            </a:r>
          </a:p>
          <a:p>
            <a:pPr>
              <a:buFont typeface="Arial" pitchFamily="34" charset="0"/>
              <a:buChar char="•"/>
            </a:pPr>
            <a:r>
              <a:rPr lang="en-US" sz="900" dirty="0">
                <a:solidFill>
                  <a:schemeClr val="bg1"/>
                </a:solidFill>
                <a:latin typeface="+mj-lt"/>
              </a:rPr>
              <a:t> </a:t>
            </a:r>
            <a:r>
              <a:rPr lang="en-US" sz="900" dirty="0" smtClean="0">
                <a:solidFill>
                  <a:schemeClr val="bg1"/>
                </a:solidFill>
                <a:latin typeface="+mj-lt"/>
              </a:rPr>
              <a:t>   8% Students with Disabilities</a:t>
            </a:r>
            <a:r>
              <a:rPr lang="en-US" sz="900" dirty="0" smtClean="0">
                <a:latin typeface="+mj-lt"/>
              </a:rPr>
              <a:t/>
            </a:r>
            <a:br>
              <a:rPr lang="en-US" sz="900" dirty="0" smtClean="0">
                <a:latin typeface="+mj-lt"/>
              </a:rPr>
            </a:br>
            <a:endParaRPr lang="en-US" sz="900" dirty="0" smtClean="0">
              <a:latin typeface="+mj-lt"/>
            </a:endParaRPr>
          </a:p>
          <a:p>
            <a:r>
              <a:rPr lang="en-US" sz="900" b="1" dirty="0">
                <a:solidFill>
                  <a:srgbClr val="FFC000"/>
                </a:solidFill>
                <a:latin typeface="+mj-lt"/>
                <a:hlinkClick r:id="rId12"/>
              </a:rPr>
              <a:t>API Score:  </a:t>
            </a:r>
            <a:r>
              <a:rPr lang="en-US" sz="900" b="1" dirty="0" smtClean="0">
                <a:solidFill>
                  <a:srgbClr val="FFC000"/>
                </a:solidFill>
                <a:latin typeface="+mj-lt"/>
                <a:hlinkClick r:id="rId12"/>
              </a:rPr>
              <a:t>924 (Similar Schools = 938)</a:t>
            </a:r>
            <a:endParaRPr lang="en-US" sz="900" dirty="0" smtClean="0">
              <a:solidFill>
                <a:srgbClr val="FFFF00"/>
              </a:solidFill>
              <a:latin typeface="+mj-lt"/>
            </a:endParaRPr>
          </a:p>
          <a:p>
            <a:r>
              <a:rPr lang="en-US" sz="900" dirty="0" smtClean="0">
                <a:solidFill>
                  <a:schemeClr val="bg1"/>
                </a:solidFill>
                <a:latin typeface="+mj-lt"/>
              </a:rPr>
              <a:t>% of Students Proficient:</a:t>
            </a:r>
          </a:p>
          <a:p>
            <a:r>
              <a:rPr lang="en-US" sz="900" dirty="0" smtClean="0">
                <a:solidFill>
                  <a:schemeClr val="bg1"/>
                </a:solidFill>
                <a:latin typeface="+mj-lt"/>
              </a:rPr>
              <a:t>English 	78%</a:t>
            </a:r>
          </a:p>
          <a:p>
            <a:r>
              <a:rPr lang="en-US" sz="900" dirty="0" smtClean="0">
                <a:solidFill>
                  <a:schemeClr val="bg1"/>
                </a:solidFill>
                <a:latin typeface="+mj-lt"/>
              </a:rPr>
              <a:t>Math	88%</a:t>
            </a:r>
          </a:p>
        </p:txBody>
      </p:sp>
      <p:sp>
        <p:nvSpPr>
          <p:cNvPr id="12" name="TextBox 11"/>
          <p:cNvSpPr txBox="1"/>
          <p:nvPr/>
        </p:nvSpPr>
        <p:spPr>
          <a:xfrm>
            <a:off x="2066413" y="1981200"/>
            <a:ext cx="676787" cy="74635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rtlCol="0">
            <a:spAutoFit/>
          </a:bodyPr>
          <a:lstStyle/>
          <a:p>
            <a:pPr algn="r"/>
            <a:r>
              <a:rPr lang="en-US" sz="850" dirty="0" smtClean="0">
                <a:latin typeface="+mj-lt"/>
              </a:rPr>
              <a:t>Budget per</a:t>
            </a:r>
          </a:p>
          <a:p>
            <a:pPr algn="r"/>
            <a:r>
              <a:rPr lang="en-US" sz="850" dirty="0" smtClean="0">
                <a:latin typeface="+mj-lt"/>
              </a:rPr>
              <a:t>Student:</a:t>
            </a:r>
          </a:p>
          <a:p>
            <a:pPr algn="r"/>
            <a:r>
              <a:rPr lang="en-US" sz="850" dirty="0" smtClean="0">
                <a:latin typeface="+mj-lt"/>
              </a:rPr>
              <a:t>$5,328</a:t>
            </a:r>
            <a:br>
              <a:rPr lang="en-US" sz="850" dirty="0" smtClean="0">
                <a:latin typeface="+mj-lt"/>
              </a:rPr>
            </a:br>
            <a:r>
              <a:rPr lang="en-US" sz="850" dirty="0" smtClean="0">
                <a:latin typeface="+mj-lt"/>
              </a:rPr>
              <a:t>Total:</a:t>
            </a:r>
            <a:br>
              <a:rPr lang="en-US" sz="850" dirty="0" smtClean="0">
                <a:latin typeface="+mj-lt"/>
              </a:rPr>
            </a:br>
            <a:r>
              <a:rPr lang="en-US" sz="850" dirty="0" smtClean="0">
                <a:latin typeface="+mj-lt"/>
              </a:rPr>
              <a:t>$11.33MM</a:t>
            </a:r>
            <a:endParaRPr lang="en-US" sz="850" dirty="0">
              <a:latin typeface="+mj-lt"/>
            </a:endParaRPr>
          </a:p>
        </p:txBody>
      </p:sp>
      <p:sp>
        <p:nvSpPr>
          <p:cNvPr id="13" name="TextBox 12"/>
          <p:cNvSpPr txBox="1"/>
          <p:nvPr/>
        </p:nvSpPr>
        <p:spPr>
          <a:xfrm>
            <a:off x="2066413" y="3581400"/>
            <a:ext cx="676787" cy="74635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rtlCol="0">
            <a:spAutoFit/>
          </a:bodyPr>
          <a:lstStyle/>
          <a:p>
            <a:pPr algn="r"/>
            <a:r>
              <a:rPr lang="en-US" sz="850" dirty="0" smtClean="0">
                <a:latin typeface="+mj-lt"/>
              </a:rPr>
              <a:t>Budget per</a:t>
            </a:r>
          </a:p>
          <a:p>
            <a:pPr algn="r"/>
            <a:r>
              <a:rPr lang="en-US" sz="850" dirty="0" smtClean="0">
                <a:latin typeface="+mj-lt"/>
              </a:rPr>
              <a:t>Student:</a:t>
            </a:r>
          </a:p>
          <a:p>
            <a:pPr algn="r"/>
            <a:r>
              <a:rPr lang="en-US" sz="850" dirty="0" smtClean="0">
                <a:latin typeface="+mj-lt"/>
              </a:rPr>
              <a:t>$5,704</a:t>
            </a:r>
            <a:br>
              <a:rPr lang="en-US" sz="850" dirty="0" smtClean="0">
                <a:latin typeface="+mj-lt"/>
              </a:rPr>
            </a:br>
            <a:r>
              <a:rPr lang="en-US" sz="850" dirty="0" smtClean="0">
                <a:latin typeface="+mj-lt"/>
              </a:rPr>
              <a:t>Total:</a:t>
            </a:r>
            <a:br>
              <a:rPr lang="en-US" sz="850" dirty="0" smtClean="0">
                <a:latin typeface="+mj-lt"/>
              </a:rPr>
            </a:br>
            <a:r>
              <a:rPr lang="en-US" sz="850" dirty="0" smtClean="0">
                <a:latin typeface="+mj-lt"/>
              </a:rPr>
              <a:t>$4.72MM</a:t>
            </a:r>
            <a:endParaRPr lang="en-US" sz="850" dirty="0">
              <a:latin typeface="+mj-lt"/>
            </a:endParaRPr>
          </a:p>
        </p:txBody>
      </p:sp>
      <p:sp>
        <p:nvSpPr>
          <p:cNvPr id="14" name="TextBox 13"/>
          <p:cNvSpPr txBox="1"/>
          <p:nvPr/>
        </p:nvSpPr>
        <p:spPr>
          <a:xfrm>
            <a:off x="2069984" y="5181600"/>
            <a:ext cx="673216" cy="74635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rtlCol="0">
            <a:spAutoFit/>
          </a:bodyPr>
          <a:lstStyle/>
          <a:p>
            <a:pPr algn="r"/>
            <a:r>
              <a:rPr lang="en-US" sz="850" dirty="0" smtClean="0">
                <a:latin typeface="+mj-lt"/>
              </a:rPr>
              <a:t>Budget per</a:t>
            </a:r>
          </a:p>
          <a:p>
            <a:pPr algn="r"/>
            <a:r>
              <a:rPr lang="en-US" sz="850" dirty="0" smtClean="0">
                <a:latin typeface="+mj-lt"/>
              </a:rPr>
              <a:t>Student:</a:t>
            </a:r>
            <a:br>
              <a:rPr lang="en-US" sz="850" dirty="0" smtClean="0">
                <a:latin typeface="+mj-lt"/>
              </a:rPr>
            </a:br>
            <a:r>
              <a:rPr lang="en-US" sz="850" dirty="0" smtClean="0">
                <a:latin typeface="+mj-lt"/>
              </a:rPr>
              <a:t>$5,605</a:t>
            </a:r>
            <a:br>
              <a:rPr lang="en-US" sz="850" dirty="0" smtClean="0">
                <a:latin typeface="+mj-lt"/>
              </a:rPr>
            </a:br>
            <a:r>
              <a:rPr lang="en-US" sz="850" dirty="0" smtClean="0">
                <a:latin typeface="+mj-lt"/>
              </a:rPr>
              <a:t>Total:</a:t>
            </a:r>
          </a:p>
          <a:p>
            <a:pPr algn="r"/>
            <a:r>
              <a:rPr lang="en-US" sz="850" dirty="0" smtClean="0">
                <a:latin typeface="+mj-lt"/>
              </a:rPr>
              <a:t>$4.52MM</a:t>
            </a:r>
            <a:endParaRPr lang="en-US" sz="850" dirty="0">
              <a:latin typeface="+mj-lt"/>
            </a:endParaRPr>
          </a:p>
        </p:txBody>
      </p:sp>
      <p:sp>
        <p:nvSpPr>
          <p:cNvPr id="15" name="TextBox 14"/>
          <p:cNvSpPr txBox="1"/>
          <p:nvPr/>
        </p:nvSpPr>
        <p:spPr>
          <a:xfrm>
            <a:off x="5038148" y="381000"/>
            <a:ext cx="676852" cy="74635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rtlCol="0">
            <a:spAutoFit/>
          </a:bodyPr>
          <a:lstStyle/>
          <a:p>
            <a:pPr algn="r"/>
            <a:r>
              <a:rPr lang="en-US" sz="850" dirty="0" smtClean="0">
                <a:latin typeface="+mj-lt"/>
              </a:rPr>
              <a:t>Budget per</a:t>
            </a:r>
          </a:p>
          <a:p>
            <a:pPr algn="r"/>
            <a:r>
              <a:rPr lang="en-US" sz="850" dirty="0" smtClean="0">
                <a:latin typeface="+mj-lt"/>
              </a:rPr>
              <a:t>Student:</a:t>
            </a:r>
          </a:p>
          <a:p>
            <a:pPr algn="r"/>
            <a:r>
              <a:rPr lang="en-US" sz="850" dirty="0" smtClean="0">
                <a:latin typeface="+mj-lt"/>
              </a:rPr>
              <a:t>$8,937</a:t>
            </a:r>
          </a:p>
          <a:p>
            <a:pPr algn="r"/>
            <a:r>
              <a:rPr lang="en-US" sz="850" dirty="0" smtClean="0">
                <a:latin typeface="+mj-lt"/>
              </a:rPr>
              <a:t>Total:</a:t>
            </a:r>
            <a:br>
              <a:rPr lang="en-US" sz="850" dirty="0" smtClean="0">
                <a:latin typeface="+mj-lt"/>
              </a:rPr>
            </a:br>
            <a:r>
              <a:rPr lang="en-US" sz="850" dirty="0" smtClean="0">
                <a:latin typeface="+mj-lt"/>
              </a:rPr>
              <a:t>$2.18MM</a:t>
            </a:r>
            <a:endParaRPr lang="en-US" sz="850" dirty="0">
              <a:latin typeface="+mj-lt"/>
            </a:endParaRPr>
          </a:p>
        </p:txBody>
      </p:sp>
      <p:sp>
        <p:nvSpPr>
          <p:cNvPr id="16" name="TextBox 15"/>
          <p:cNvSpPr txBox="1"/>
          <p:nvPr/>
        </p:nvSpPr>
        <p:spPr>
          <a:xfrm>
            <a:off x="5038148" y="1981200"/>
            <a:ext cx="676852" cy="74635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rtlCol="0">
            <a:spAutoFit/>
          </a:bodyPr>
          <a:lstStyle/>
          <a:p>
            <a:pPr algn="r"/>
            <a:r>
              <a:rPr lang="en-US" sz="850" dirty="0" smtClean="0">
                <a:latin typeface="+mj-lt"/>
              </a:rPr>
              <a:t>Budget per</a:t>
            </a:r>
          </a:p>
          <a:p>
            <a:pPr algn="r"/>
            <a:r>
              <a:rPr lang="en-US" sz="850" dirty="0" smtClean="0">
                <a:latin typeface="+mj-lt"/>
              </a:rPr>
              <a:t>Student:</a:t>
            </a:r>
          </a:p>
          <a:p>
            <a:pPr algn="r"/>
            <a:r>
              <a:rPr lang="en-US" sz="850" dirty="0" smtClean="0">
                <a:latin typeface="+mj-lt"/>
              </a:rPr>
              <a:t>$8,290</a:t>
            </a:r>
          </a:p>
          <a:p>
            <a:pPr algn="r"/>
            <a:r>
              <a:rPr lang="en-US" sz="850" dirty="0" smtClean="0">
                <a:latin typeface="+mj-lt"/>
              </a:rPr>
              <a:t>Total:</a:t>
            </a:r>
            <a:br>
              <a:rPr lang="en-US" sz="850" dirty="0" smtClean="0">
                <a:latin typeface="+mj-lt"/>
              </a:rPr>
            </a:br>
            <a:r>
              <a:rPr lang="en-US" sz="850" dirty="0" smtClean="0">
                <a:latin typeface="+mj-lt"/>
              </a:rPr>
              <a:t>$1.55MM</a:t>
            </a:r>
            <a:endParaRPr lang="en-US" sz="850" dirty="0">
              <a:latin typeface="+mj-lt"/>
            </a:endParaRPr>
          </a:p>
        </p:txBody>
      </p:sp>
      <p:sp>
        <p:nvSpPr>
          <p:cNvPr id="17" name="TextBox 16"/>
          <p:cNvSpPr txBox="1"/>
          <p:nvPr/>
        </p:nvSpPr>
        <p:spPr>
          <a:xfrm>
            <a:off x="5038148" y="3581400"/>
            <a:ext cx="676852" cy="74635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rtlCol="0">
            <a:spAutoFit/>
          </a:bodyPr>
          <a:lstStyle/>
          <a:p>
            <a:pPr algn="r"/>
            <a:r>
              <a:rPr lang="en-US" sz="850" dirty="0" smtClean="0">
                <a:latin typeface="+mj-lt"/>
              </a:rPr>
              <a:t>Budget per</a:t>
            </a:r>
          </a:p>
          <a:p>
            <a:pPr algn="r"/>
            <a:r>
              <a:rPr lang="en-US" sz="850" dirty="0" smtClean="0">
                <a:latin typeface="+mj-lt"/>
              </a:rPr>
              <a:t>Student:</a:t>
            </a:r>
          </a:p>
          <a:p>
            <a:pPr algn="r"/>
            <a:r>
              <a:rPr lang="en-US" sz="850" dirty="0" smtClean="0">
                <a:latin typeface="+mj-lt"/>
              </a:rPr>
              <a:t>$6,581</a:t>
            </a:r>
          </a:p>
          <a:p>
            <a:pPr algn="r"/>
            <a:r>
              <a:rPr lang="en-US" sz="850" dirty="0" smtClean="0">
                <a:latin typeface="+mj-lt"/>
              </a:rPr>
              <a:t>Total:</a:t>
            </a:r>
            <a:br>
              <a:rPr lang="en-US" sz="850" dirty="0" smtClean="0">
                <a:latin typeface="+mj-lt"/>
              </a:rPr>
            </a:br>
            <a:r>
              <a:rPr lang="en-US" sz="850" dirty="0" smtClean="0">
                <a:latin typeface="+mj-lt"/>
              </a:rPr>
              <a:t>$2.86MM</a:t>
            </a:r>
            <a:endParaRPr lang="en-US" sz="850" dirty="0">
              <a:latin typeface="+mj-lt"/>
            </a:endParaRPr>
          </a:p>
        </p:txBody>
      </p:sp>
      <p:sp>
        <p:nvSpPr>
          <p:cNvPr id="18" name="TextBox 17"/>
          <p:cNvSpPr txBox="1"/>
          <p:nvPr/>
        </p:nvSpPr>
        <p:spPr>
          <a:xfrm>
            <a:off x="5038148" y="5181600"/>
            <a:ext cx="676852" cy="74635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rtlCol="0">
            <a:spAutoFit/>
          </a:bodyPr>
          <a:lstStyle/>
          <a:p>
            <a:pPr algn="r"/>
            <a:r>
              <a:rPr lang="en-US" sz="850" dirty="0" smtClean="0">
                <a:latin typeface="+mj-lt"/>
              </a:rPr>
              <a:t>Budget per</a:t>
            </a:r>
          </a:p>
          <a:p>
            <a:pPr algn="r"/>
            <a:r>
              <a:rPr lang="en-US" sz="850" dirty="0" smtClean="0">
                <a:latin typeface="+mj-lt"/>
              </a:rPr>
              <a:t>Student:</a:t>
            </a:r>
          </a:p>
          <a:p>
            <a:pPr algn="r"/>
            <a:r>
              <a:rPr lang="en-US" sz="850" dirty="0" smtClean="0">
                <a:latin typeface="+mj-lt"/>
              </a:rPr>
              <a:t>$5,880</a:t>
            </a:r>
          </a:p>
          <a:p>
            <a:pPr algn="r"/>
            <a:r>
              <a:rPr lang="en-US" sz="850" dirty="0" smtClean="0">
                <a:latin typeface="+mj-lt"/>
              </a:rPr>
              <a:t>Total:</a:t>
            </a:r>
            <a:br>
              <a:rPr lang="en-US" sz="850" dirty="0" smtClean="0">
                <a:latin typeface="+mj-lt"/>
              </a:rPr>
            </a:br>
            <a:r>
              <a:rPr lang="en-US" sz="850" dirty="0" smtClean="0">
                <a:latin typeface="+mj-lt"/>
              </a:rPr>
              <a:t>$2.41MM</a:t>
            </a:r>
            <a:endParaRPr lang="en-US" sz="850" dirty="0">
              <a:latin typeface="+mj-lt"/>
            </a:endParaRPr>
          </a:p>
        </p:txBody>
      </p:sp>
      <p:sp>
        <p:nvSpPr>
          <p:cNvPr id="19" name="TextBox 18"/>
          <p:cNvSpPr txBox="1"/>
          <p:nvPr/>
        </p:nvSpPr>
        <p:spPr>
          <a:xfrm>
            <a:off x="8086148" y="3581400"/>
            <a:ext cx="676852" cy="74635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rtlCol="0">
            <a:spAutoFit/>
          </a:bodyPr>
          <a:lstStyle/>
          <a:p>
            <a:pPr algn="r"/>
            <a:r>
              <a:rPr lang="en-US" sz="850" dirty="0" smtClean="0">
                <a:latin typeface="+mj-lt"/>
              </a:rPr>
              <a:t>Budget per</a:t>
            </a:r>
          </a:p>
          <a:p>
            <a:pPr algn="r"/>
            <a:r>
              <a:rPr lang="en-US" sz="850" dirty="0" smtClean="0">
                <a:latin typeface="+mj-lt"/>
              </a:rPr>
              <a:t>Student:</a:t>
            </a:r>
          </a:p>
          <a:p>
            <a:pPr algn="r"/>
            <a:r>
              <a:rPr lang="en-US" sz="850" dirty="0" smtClean="0">
                <a:latin typeface="+mj-lt"/>
              </a:rPr>
              <a:t>$5,784</a:t>
            </a:r>
          </a:p>
          <a:p>
            <a:pPr algn="r"/>
            <a:r>
              <a:rPr lang="en-US" sz="850" dirty="0" smtClean="0">
                <a:latin typeface="+mj-lt"/>
              </a:rPr>
              <a:t>Total:</a:t>
            </a:r>
            <a:br>
              <a:rPr lang="en-US" sz="850" dirty="0" smtClean="0">
                <a:latin typeface="+mj-lt"/>
              </a:rPr>
            </a:br>
            <a:r>
              <a:rPr lang="en-US" sz="850" dirty="0" smtClean="0">
                <a:latin typeface="+mj-lt"/>
              </a:rPr>
              <a:t>$2.92MM</a:t>
            </a:r>
            <a:endParaRPr lang="en-US" sz="850" dirty="0">
              <a:latin typeface="+mj-lt"/>
            </a:endParaRPr>
          </a:p>
        </p:txBody>
      </p:sp>
      <p:sp>
        <p:nvSpPr>
          <p:cNvPr id="20" name="TextBox 19"/>
          <p:cNvSpPr txBox="1"/>
          <p:nvPr/>
        </p:nvSpPr>
        <p:spPr>
          <a:xfrm>
            <a:off x="8086148" y="1981200"/>
            <a:ext cx="676852" cy="74635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rtlCol="0">
            <a:spAutoFit/>
          </a:bodyPr>
          <a:lstStyle/>
          <a:p>
            <a:pPr algn="r"/>
            <a:r>
              <a:rPr lang="en-US" sz="850" dirty="0" smtClean="0">
                <a:latin typeface="+mj-lt"/>
              </a:rPr>
              <a:t>Budget per</a:t>
            </a:r>
          </a:p>
          <a:p>
            <a:pPr algn="r"/>
            <a:r>
              <a:rPr lang="en-US" sz="850" dirty="0" smtClean="0">
                <a:latin typeface="+mj-lt"/>
              </a:rPr>
              <a:t>Student:</a:t>
            </a:r>
          </a:p>
          <a:p>
            <a:pPr algn="r"/>
            <a:r>
              <a:rPr lang="en-US" sz="850" dirty="0" smtClean="0">
                <a:latin typeface="+mj-lt"/>
              </a:rPr>
              <a:t>$6,773</a:t>
            </a:r>
          </a:p>
          <a:p>
            <a:pPr algn="r"/>
            <a:r>
              <a:rPr lang="en-US" sz="850" dirty="0" smtClean="0">
                <a:latin typeface="+mj-lt"/>
              </a:rPr>
              <a:t>Total:</a:t>
            </a:r>
            <a:br>
              <a:rPr lang="en-US" sz="850" dirty="0" smtClean="0">
                <a:latin typeface="+mj-lt"/>
              </a:rPr>
            </a:br>
            <a:r>
              <a:rPr lang="en-US" sz="850" dirty="0" smtClean="0">
                <a:latin typeface="+mj-lt"/>
              </a:rPr>
              <a:t>$2.34MM</a:t>
            </a:r>
            <a:endParaRPr lang="en-US" sz="850" dirty="0">
              <a:latin typeface="+mj-lt"/>
            </a:endParaRPr>
          </a:p>
        </p:txBody>
      </p:sp>
      <p:sp>
        <p:nvSpPr>
          <p:cNvPr id="21" name="TextBox 20"/>
          <p:cNvSpPr txBox="1"/>
          <p:nvPr/>
        </p:nvSpPr>
        <p:spPr>
          <a:xfrm>
            <a:off x="8086148" y="5181600"/>
            <a:ext cx="676852" cy="74635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rtlCol="0">
            <a:spAutoFit/>
          </a:bodyPr>
          <a:lstStyle/>
          <a:p>
            <a:pPr algn="r"/>
            <a:r>
              <a:rPr lang="en-US" sz="850" dirty="0" smtClean="0">
                <a:latin typeface="+mj-lt"/>
              </a:rPr>
              <a:t>Budget per</a:t>
            </a:r>
          </a:p>
          <a:p>
            <a:pPr algn="r"/>
            <a:r>
              <a:rPr lang="en-US" sz="850" dirty="0" smtClean="0">
                <a:latin typeface="+mj-lt"/>
              </a:rPr>
              <a:t>Student:</a:t>
            </a:r>
          </a:p>
          <a:p>
            <a:pPr algn="r"/>
            <a:r>
              <a:rPr lang="en-US" sz="850" dirty="0" smtClean="0">
                <a:latin typeface="+mj-lt"/>
              </a:rPr>
              <a:t>$5,851</a:t>
            </a:r>
          </a:p>
          <a:p>
            <a:pPr algn="r"/>
            <a:r>
              <a:rPr lang="en-US" sz="850" dirty="0" smtClean="0">
                <a:latin typeface="+mj-lt"/>
              </a:rPr>
              <a:t>Total:</a:t>
            </a:r>
            <a:br>
              <a:rPr lang="en-US" sz="850" dirty="0" smtClean="0">
                <a:latin typeface="+mj-lt"/>
              </a:rPr>
            </a:br>
            <a:r>
              <a:rPr lang="en-US" sz="850" dirty="0" smtClean="0">
                <a:latin typeface="+mj-lt"/>
              </a:rPr>
              <a:t>$2.55MM</a:t>
            </a:r>
            <a:endParaRPr lang="en-US" sz="850" dirty="0">
              <a:latin typeface="+mj-lt"/>
            </a:endParaRPr>
          </a:p>
        </p:txBody>
      </p:sp>
      <p:sp>
        <p:nvSpPr>
          <p:cNvPr id="22"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23" name="Straight Connector 22"/>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25" name="Text Box 6"/>
          <p:cNvSpPr txBox="1">
            <a:spLocks noChangeArrowheads="1"/>
          </p:cNvSpPr>
          <p:nvPr/>
        </p:nvSpPr>
        <p:spPr bwMode="auto">
          <a:xfrm>
            <a:off x="152400" y="304800"/>
            <a:ext cx="2210862" cy="646331"/>
          </a:xfrm>
          <a:prstGeom prst="rect">
            <a:avLst/>
          </a:prstGeom>
          <a:noFill/>
          <a:ln w="9525">
            <a:noFill/>
            <a:miter lim="800000"/>
            <a:headEnd/>
            <a:tailEnd/>
          </a:ln>
        </p:spPr>
        <p:txBody>
          <a:bodyPr wrap="none">
            <a:spAutoFit/>
          </a:bodyPr>
          <a:lstStyle/>
          <a:p>
            <a:r>
              <a:rPr lang="en-US" sz="1800" b="1" dirty="0" smtClean="0">
                <a:solidFill>
                  <a:schemeClr val="bg1"/>
                </a:solidFill>
              </a:rPr>
              <a:t>Cluster Schools</a:t>
            </a:r>
          </a:p>
          <a:p>
            <a:r>
              <a:rPr lang="en-US" sz="1800" b="1" dirty="0" smtClean="0">
                <a:solidFill>
                  <a:schemeClr val="bg1"/>
                </a:solidFill>
              </a:rPr>
              <a:t>Snapshot 2009-10 </a:t>
            </a:r>
          </a:p>
        </p:txBody>
      </p:sp>
      <p:sp>
        <p:nvSpPr>
          <p:cNvPr id="26" name="TextBox 25"/>
          <p:cNvSpPr txBox="1"/>
          <p:nvPr/>
        </p:nvSpPr>
        <p:spPr>
          <a:xfrm>
            <a:off x="381000" y="1143001"/>
            <a:ext cx="2336178" cy="6617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sz="500" dirty="0" smtClean="0">
              <a:solidFill>
                <a:schemeClr val="tx1"/>
              </a:solidFill>
            </a:endParaRPr>
          </a:p>
          <a:p>
            <a:pPr>
              <a:buFont typeface="Arial" pitchFamily="34" charset="0"/>
              <a:buChar char="•"/>
            </a:pPr>
            <a:r>
              <a:rPr lang="en-US" sz="1200" dirty="0" smtClean="0">
                <a:solidFill>
                  <a:schemeClr val="tx1"/>
                </a:solidFill>
              </a:rPr>
              <a:t>  Total Cluster Budget $37MM</a:t>
            </a:r>
            <a:br>
              <a:rPr lang="en-US" sz="1200" dirty="0" smtClean="0">
                <a:solidFill>
                  <a:schemeClr val="tx1"/>
                </a:solidFill>
              </a:rPr>
            </a:br>
            <a:endParaRPr lang="en-US" sz="300" dirty="0" smtClean="0">
              <a:solidFill>
                <a:schemeClr val="tx1"/>
              </a:solidFill>
            </a:endParaRPr>
          </a:p>
          <a:p>
            <a:pPr>
              <a:buFont typeface="Arial" pitchFamily="34" charset="0"/>
              <a:buChar char="•"/>
            </a:pPr>
            <a:r>
              <a:rPr lang="en-US" sz="1200" dirty="0" smtClean="0">
                <a:solidFill>
                  <a:schemeClr val="tx1"/>
                </a:solidFill>
              </a:rPr>
              <a:t>  Average $5,913 Per Student</a:t>
            </a:r>
          </a:p>
          <a:p>
            <a:endParaRPr lang="en-US" sz="500" dirty="0">
              <a:solidFill>
                <a:schemeClr val="tx1"/>
              </a:solidFill>
            </a:endParaRPr>
          </a:p>
        </p:txBody>
      </p:sp>
      <p:sp>
        <p:nvSpPr>
          <p:cNvPr id="28" name="TextBox 27"/>
          <p:cNvSpPr txBox="1"/>
          <p:nvPr/>
        </p:nvSpPr>
        <p:spPr>
          <a:xfrm>
            <a:off x="6615514" y="1262390"/>
            <a:ext cx="2223686" cy="261610"/>
          </a:xfrm>
          <a:prstGeom prst="rect">
            <a:avLst/>
          </a:prstGeom>
          <a:noFill/>
        </p:spPr>
        <p:txBody>
          <a:bodyPr wrap="none" rtlCol="0">
            <a:spAutoFit/>
          </a:bodyPr>
          <a:lstStyle/>
          <a:p>
            <a:r>
              <a:rPr lang="en-US" sz="1100" dirty="0" smtClean="0">
                <a:solidFill>
                  <a:schemeClr val="accent6"/>
                </a:solidFill>
                <a:latin typeface="+mj-lt"/>
              </a:rPr>
              <a:t>Click school API score to learn more</a:t>
            </a:r>
            <a:endParaRPr lang="en-US" sz="1100" dirty="0">
              <a:solidFill>
                <a:schemeClr val="accent6"/>
              </a:solidFill>
              <a:latin typeface="+mj-lt"/>
            </a:endParaRPr>
          </a:p>
        </p:txBody>
      </p:sp>
      <p:sp>
        <p:nvSpPr>
          <p:cNvPr id="29" name="Right Arrow 28"/>
          <p:cNvSpPr/>
          <p:nvPr/>
        </p:nvSpPr>
        <p:spPr>
          <a:xfrm>
            <a:off x="6248400" y="1316995"/>
            <a:ext cx="381000" cy="1524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6477000" y="742890"/>
            <a:ext cx="2362200" cy="400110"/>
          </a:xfrm>
          <a:prstGeom prst="rect">
            <a:avLst/>
          </a:prstGeom>
          <a:noFill/>
        </p:spPr>
        <p:txBody>
          <a:bodyPr wrap="square" rtlCol="0">
            <a:spAutoFit/>
          </a:bodyPr>
          <a:lstStyle/>
          <a:p>
            <a:r>
              <a:rPr lang="en-US" sz="1000" dirty="0" smtClean="0">
                <a:solidFill>
                  <a:schemeClr val="accent6"/>
                </a:solidFill>
              </a:rPr>
              <a:t>Title 1 = Title 1 funding schools will lose due to board policy change</a:t>
            </a:r>
            <a:endParaRPr lang="en-US" sz="1000" dirty="0">
              <a:solidFill>
                <a:schemeClr val="accent6"/>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5181600" y="4114800"/>
          <a:ext cx="3733800" cy="2286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5087035" y="4672201"/>
            <a:ext cx="307777" cy="1195199"/>
          </a:xfrm>
          <a:prstGeom prst="rect">
            <a:avLst/>
          </a:prstGeom>
          <a:noFill/>
        </p:spPr>
        <p:txBody>
          <a:bodyPr vert="vert270" wrap="none" rtlCol="0">
            <a:spAutoFit/>
          </a:bodyPr>
          <a:lstStyle/>
          <a:p>
            <a:r>
              <a:rPr lang="en-US" sz="800" dirty="0" smtClean="0">
                <a:solidFill>
                  <a:srgbClr val="FFC000"/>
                </a:solidFill>
              </a:rPr>
              <a:t>% of Students Proficient</a:t>
            </a:r>
            <a:endParaRPr lang="en-US" sz="800" dirty="0">
              <a:solidFill>
                <a:srgbClr val="FFC000"/>
              </a:solidFill>
            </a:endParaRPr>
          </a:p>
        </p:txBody>
      </p:sp>
      <p:sp>
        <p:nvSpPr>
          <p:cNvPr id="8" name="TextBox 7"/>
          <p:cNvSpPr txBox="1"/>
          <p:nvPr/>
        </p:nvSpPr>
        <p:spPr>
          <a:xfrm>
            <a:off x="5257800" y="4020979"/>
            <a:ext cx="3352800" cy="246221"/>
          </a:xfrm>
          <a:prstGeom prst="rect">
            <a:avLst/>
          </a:prstGeom>
          <a:noFill/>
        </p:spPr>
        <p:txBody>
          <a:bodyPr wrap="square" rtlCol="0">
            <a:spAutoFit/>
          </a:bodyPr>
          <a:lstStyle/>
          <a:p>
            <a:pPr algn="ctr"/>
            <a:r>
              <a:rPr lang="en-US" sz="1000" b="1" dirty="0" smtClean="0">
                <a:solidFill>
                  <a:srgbClr val="FFC000"/>
                </a:solidFill>
              </a:rPr>
              <a:t>Cluster Schools  - Student Proficiency</a:t>
            </a:r>
            <a:endParaRPr lang="en-US" sz="1000" b="1" dirty="0">
              <a:solidFill>
                <a:srgbClr val="FFC000"/>
              </a:solidFill>
            </a:endParaRPr>
          </a:p>
        </p:txBody>
      </p:sp>
      <p:sp>
        <p:nvSpPr>
          <p:cNvPr id="10" name="Text Box 6"/>
          <p:cNvSpPr txBox="1">
            <a:spLocks noChangeArrowheads="1"/>
          </p:cNvSpPr>
          <p:nvPr/>
        </p:nvSpPr>
        <p:spPr bwMode="auto">
          <a:xfrm>
            <a:off x="152400" y="304800"/>
            <a:ext cx="2416046" cy="646331"/>
          </a:xfrm>
          <a:prstGeom prst="rect">
            <a:avLst/>
          </a:prstGeom>
          <a:noFill/>
          <a:ln w="9525">
            <a:noFill/>
            <a:miter lim="800000"/>
            <a:headEnd/>
            <a:tailEnd/>
          </a:ln>
        </p:spPr>
        <p:txBody>
          <a:bodyPr wrap="none">
            <a:spAutoFit/>
          </a:bodyPr>
          <a:lstStyle/>
          <a:p>
            <a:r>
              <a:rPr lang="en-US" sz="1800" b="1" dirty="0" smtClean="0">
                <a:solidFill>
                  <a:schemeClr val="bg1"/>
                </a:solidFill>
              </a:rPr>
              <a:t>Student Proficiency</a:t>
            </a:r>
          </a:p>
          <a:p>
            <a:r>
              <a:rPr lang="en-US" sz="1800" b="1" dirty="0" smtClean="0">
                <a:solidFill>
                  <a:schemeClr val="bg1"/>
                </a:solidFill>
              </a:rPr>
              <a:t>Snapshot 2009 -10</a:t>
            </a:r>
            <a:endParaRPr lang="en-US" sz="1800" b="1" dirty="0">
              <a:solidFill>
                <a:srgbClr val="FFC000"/>
              </a:solidFill>
            </a:endParaRPr>
          </a:p>
        </p:txBody>
      </p:sp>
      <p:sp>
        <p:nvSpPr>
          <p:cNvPr id="11"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12" name="Straight Connector 11"/>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cxnSp>
        <p:nvCxnSpPr>
          <p:cNvPr id="19" name="Straight Connector 18"/>
          <p:cNvCxnSpPr/>
          <p:nvPr/>
        </p:nvCxnSpPr>
        <p:spPr>
          <a:xfrm rot="5400000">
            <a:off x="1905000" y="3733800"/>
            <a:ext cx="5638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4" name="Object 2"/>
          <p:cNvGraphicFramePr>
            <a:graphicFrameLocks noChangeAspect="1"/>
          </p:cNvGraphicFramePr>
          <p:nvPr/>
        </p:nvGraphicFramePr>
        <p:xfrm>
          <a:off x="4800600" y="939724"/>
          <a:ext cx="4075468" cy="2721051"/>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p:cNvSpPr txBox="1"/>
          <p:nvPr/>
        </p:nvSpPr>
        <p:spPr>
          <a:xfrm>
            <a:off x="5334000" y="914400"/>
            <a:ext cx="3352800" cy="246221"/>
          </a:xfrm>
          <a:prstGeom prst="rect">
            <a:avLst/>
          </a:prstGeom>
          <a:noFill/>
        </p:spPr>
        <p:txBody>
          <a:bodyPr wrap="square" rtlCol="0">
            <a:spAutoFit/>
          </a:bodyPr>
          <a:lstStyle/>
          <a:p>
            <a:pPr algn="ctr"/>
            <a:r>
              <a:rPr lang="en-US" sz="1000" b="1" dirty="0" smtClean="0">
                <a:solidFill>
                  <a:srgbClr val="FFC000"/>
                </a:solidFill>
              </a:rPr>
              <a:t>Cluster Schools – API Scores</a:t>
            </a:r>
            <a:endParaRPr lang="en-US" sz="1000" b="1" dirty="0">
              <a:solidFill>
                <a:srgbClr val="FFC000"/>
              </a:solidFill>
            </a:endParaRPr>
          </a:p>
        </p:txBody>
      </p:sp>
      <p:sp>
        <p:nvSpPr>
          <p:cNvPr id="27" name="Flowchart: Connector 26"/>
          <p:cNvSpPr/>
          <p:nvPr/>
        </p:nvSpPr>
        <p:spPr>
          <a:xfrm>
            <a:off x="5562600" y="1295400"/>
            <a:ext cx="76200" cy="76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Connector 27"/>
          <p:cNvSpPr/>
          <p:nvPr/>
        </p:nvSpPr>
        <p:spPr>
          <a:xfrm>
            <a:off x="5867400" y="1371600"/>
            <a:ext cx="76200" cy="76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Connector 28"/>
          <p:cNvSpPr/>
          <p:nvPr/>
        </p:nvSpPr>
        <p:spPr>
          <a:xfrm>
            <a:off x="6172200" y="1676400"/>
            <a:ext cx="76200" cy="76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Connector 29"/>
          <p:cNvSpPr/>
          <p:nvPr/>
        </p:nvSpPr>
        <p:spPr>
          <a:xfrm>
            <a:off x="6477000" y="1524000"/>
            <a:ext cx="76200" cy="76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30"/>
          <p:cNvSpPr/>
          <p:nvPr/>
        </p:nvSpPr>
        <p:spPr>
          <a:xfrm>
            <a:off x="6781800" y="1828800"/>
            <a:ext cx="76200" cy="76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Connector 32"/>
          <p:cNvSpPr/>
          <p:nvPr/>
        </p:nvSpPr>
        <p:spPr>
          <a:xfrm>
            <a:off x="7086600" y="1828800"/>
            <a:ext cx="76200" cy="76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Connector 33"/>
          <p:cNvSpPr/>
          <p:nvPr/>
        </p:nvSpPr>
        <p:spPr>
          <a:xfrm>
            <a:off x="7696200" y="1676400"/>
            <a:ext cx="76200" cy="76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p:cNvSpPr/>
          <p:nvPr/>
        </p:nvSpPr>
        <p:spPr>
          <a:xfrm>
            <a:off x="8001000" y="1828800"/>
            <a:ext cx="76200" cy="76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Connector 38"/>
          <p:cNvSpPr/>
          <p:nvPr/>
        </p:nvSpPr>
        <p:spPr>
          <a:xfrm>
            <a:off x="8305800" y="1981200"/>
            <a:ext cx="76200" cy="76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22"/>
          <p:cNvSpPr/>
          <p:nvPr/>
        </p:nvSpPr>
        <p:spPr>
          <a:xfrm>
            <a:off x="5486400" y="3581400"/>
            <a:ext cx="76200" cy="76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512245" y="3505200"/>
            <a:ext cx="1535998" cy="215444"/>
          </a:xfrm>
          <a:prstGeom prst="rect">
            <a:avLst/>
          </a:prstGeom>
          <a:noFill/>
        </p:spPr>
        <p:txBody>
          <a:bodyPr wrap="none" rtlCol="0">
            <a:spAutoFit/>
          </a:bodyPr>
          <a:lstStyle/>
          <a:p>
            <a:r>
              <a:rPr lang="en-US" sz="800" dirty="0" smtClean="0">
                <a:solidFill>
                  <a:srgbClr val="FFC000"/>
                </a:solidFill>
              </a:rPr>
              <a:t>= Similar schools in California</a:t>
            </a:r>
            <a:endParaRPr lang="en-US" sz="800" dirty="0">
              <a:solidFill>
                <a:srgbClr val="FFC000"/>
              </a:solidFill>
            </a:endParaRPr>
          </a:p>
        </p:txBody>
      </p:sp>
      <p:cxnSp>
        <p:nvCxnSpPr>
          <p:cNvPr id="26" name="Straight Connector 25"/>
          <p:cNvCxnSpPr/>
          <p:nvPr/>
        </p:nvCxnSpPr>
        <p:spPr>
          <a:xfrm rot="10800000">
            <a:off x="4876800" y="3886200"/>
            <a:ext cx="3886200"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533400" y="1371600"/>
            <a:ext cx="1556836" cy="215444"/>
          </a:xfrm>
          <a:prstGeom prst="rect">
            <a:avLst/>
          </a:prstGeom>
          <a:noFill/>
        </p:spPr>
        <p:txBody>
          <a:bodyPr wrap="none" rtlCol="0">
            <a:spAutoFit/>
          </a:bodyPr>
          <a:lstStyle/>
          <a:p>
            <a:r>
              <a:rPr lang="en-US" sz="800" dirty="0" smtClean="0">
                <a:solidFill>
                  <a:srgbClr val="FFC000"/>
                </a:solidFill>
              </a:rPr>
              <a:t>Note: Testing for grades 2 -11</a:t>
            </a:r>
            <a:endParaRPr lang="en-US" sz="800" dirty="0">
              <a:solidFill>
                <a:srgbClr val="FFC000"/>
              </a:solidFill>
            </a:endParaRPr>
          </a:p>
        </p:txBody>
      </p:sp>
      <p:sp>
        <p:nvSpPr>
          <p:cNvPr id="45" name="TextBox 44"/>
          <p:cNvSpPr txBox="1"/>
          <p:nvPr/>
        </p:nvSpPr>
        <p:spPr>
          <a:xfrm>
            <a:off x="5029200" y="6324600"/>
            <a:ext cx="4038285" cy="230832"/>
          </a:xfrm>
          <a:prstGeom prst="rect">
            <a:avLst/>
          </a:prstGeom>
          <a:noFill/>
        </p:spPr>
        <p:txBody>
          <a:bodyPr wrap="none" rtlCol="0">
            <a:spAutoFit/>
          </a:bodyPr>
          <a:lstStyle/>
          <a:p>
            <a:r>
              <a:rPr lang="en-US" sz="900" dirty="0" smtClean="0">
                <a:solidFill>
                  <a:srgbClr val="FFC000"/>
                </a:solidFill>
              </a:rPr>
              <a:t>Cluster Wide Proficiency:  67% for English Language Arts and 53% for Math</a:t>
            </a:r>
            <a:endParaRPr lang="en-US" sz="900" dirty="0">
              <a:solidFill>
                <a:srgbClr val="FFC000"/>
              </a:solidFill>
            </a:endParaRPr>
          </a:p>
        </p:txBody>
      </p:sp>
      <p:graphicFrame>
        <p:nvGraphicFramePr>
          <p:cNvPr id="46" name="Table 45"/>
          <p:cNvGraphicFramePr>
            <a:graphicFrameLocks noGrp="1"/>
          </p:cNvGraphicFramePr>
          <p:nvPr/>
        </p:nvGraphicFramePr>
        <p:xfrm>
          <a:off x="609600" y="1658247"/>
          <a:ext cx="3703353" cy="4132952"/>
        </p:xfrm>
        <a:graphic>
          <a:graphicData uri="http://schemas.openxmlformats.org/drawingml/2006/table">
            <a:tbl>
              <a:tblPr/>
              <a:tblGrid>
                <a:gridCol w="55938"/>
                <a:gridCol w="584886"/>
                <a:gridCol w="246952"/>
                <a:gridCol w="558891"/>
                <a:gridCol w="357430"/>
                <a:gridCol w="155970"/>
                <a:gridCol w="571889"/>
                <a:gridCol w="248577"/>
                <a:gridCol w="539395"/>
                <a:gridCol w="337934"/>
                <a:gridCol w="45491"/>
              </a:tblGrid>
              <a:tr h="111996">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r>
              <a:tr h="111996">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c gridSpan="9">
                  <a:txBody>
                    <a:bodyPr/>
                    <a:lstStyle/>
                    <a:p>
                      <a:pPr algn="ctr" rtl="0" fontAlgn="b"/>
                      <a:r>
                        <a:rPr lang="en-US" sz="900" b="1" i="0" u="none" strike="noStrike" dirty="0">
                          <a:solidFill>
                            <a:srgbClr val="FFFFFF"/>
                          </a:solidFill>
                          <a:latin typeface="Arial"/>
                        </a:rPr>
                        <a:t>Annual Performance Index</a:t>
                      </a:r>
                    </a:p>
                  </a:txBody>
                  <a:tcPr marL="5544" marR="5544" marT="5544" marB="0" anchor="b">
                    <a:lnL>
                      <a:noFill/>
                    </a:lnL>
                    <a:lnR>
                      <a:noFill/>
                    </a:lnR>
                    <a:lnT>
                      <a:noFill/>
                    </a:lnT>
                    <a:lnB>
                      <a:noFill/>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700" b="0" i="0" u="none" strike="noStrike">
                          <a:solidFill>
                            <a:srgbClr val="000000"/>
                          </a:solidFill>
                          <a:latin typeface="Calibri"/>
                        </a:rPr>
                        <a:t> </a:t>
                      </a:r>
                    </a:p>
                  </a:txBody>
                  <a:tcPr marL="5544" marR="5544" marT="5544" marB="0" anchor="b">
                    <a:lnL>
                      <a:noFill/>
                    </a:lnL>
                    <a:lnR>
                      <a:noFill/>
                    </a:lnR>
                    <a:lnT>
                      <a:noFill/>
                    </a:lnT>
                    <a:lnB>
                      <a:noFill/>
                    </a:lnB>
                    <a:solidFill>
                      <a:srgbClr val="000000"/>
                    </a:solidFill>
                  </a:tcPr>
                </a:tc>
              </a:tr>
              <a:tr h="111996">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FFFF"/>
                          </a:solidFill>
                          <a:latin typeface="Arial"/>
                        </a:rPr>
                        <a:t> </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none" strike="noStrike">
                          <a:solidFill>
                            <a:srgbClr val="FFFFFF"/>
                          </a:solidFill>
                          <a:latin typeface="Arial"/>
                        </a:rPr>
                        <a:t> </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1" i="0" u="none" strike="noStrike">
                          <a:solidFill>
                            <a:srgbClr val="FFC000"/>
                          </a:solidFill>
                          <a:latin typeface="Arial"/>
                        </a:rPr>
                        <a:t> </a:t>
                      </a:r>
                    </a:p>
                  </a:txBody>
                  <a:tcPr marL="5544" marR="5544" marT="5544" marB="0" anchor="b">
                    <a:lnL>
                      <a:noFill/>
                    </a:lnL>
                    <a:lnR>
                      <a:noFill/>
                    </a:lnR>
                    <a:lnT>
                      <a:noFill/>
                    </a:lnT>
                    <a:lnB>
                      <a:noFill/>
                    </a:lnB>
                    <a:solidFill>
                      <a:srgbClr val="4F81BD"/>
                    </a:solidFill>
                  </a:tcPr>
                </a:tc>
                <a:tc gridSpan="4">
                  <a:txBody>
                    <a:bodyPr/>
                    <a:lstStyle/>
                    <a:p>
                      <a:pPr algn="ctr" rtl="0" fontAlgn="b"/>
                      <a:r>
                        <a:rPr lang="en-US" sz="700" b="1" i="0" u="none" strike="noStrike">
                          <a:solidFill>
                            <a:srgbClr val="FFC000"/>
                          </a:solidFill>
                          <a:latin typeface="Arial"/>
                        </a:rPr>
                        <a:t>Sorted By Highest API </a:t>
                      </a:r>
                    </a:p>
                  </a:txBody>
                  <a:tcPr marL="5544" marR="5544" marT="5544" marB="0" anchor="b">
                    <a:lnL>
                      <a:noFill/>
                    </a:lnL>
                    <a:lnR>
                      <a:noFill/>
                    </a:lnR>
                    <a:lnT>
                      <a:noFill/>
                    </a:lnT>
                    <a:lnB>
                      <a:noFill/>
                    </a:lnB>
                    <a:solidFill>
                      <a:srgbClr val="4F81BD"/>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gridSpan="4">
                  <a:txBody>
                    <a:bodyPr/>
                    <a:lstStyle/>
                    <a:p>
                      <a:pPr algn="l" rtl="0" fontAlgn="b"/>
                      <a:r>
                        <a:rPr lang="en-US" sz="700" b="1" i="0" u="none" strike="noStrike">
                          <a:solidFill>
                            <a:srgbClr val="FFC000"/>
                          </a:solidFill>
                          <a:latin typeface="Arial"/>
                        </a:rPr>
                        <a:t>Sorted by Similar Schools in State </a:t>
                      </a:r>
                    </a:p>
                  </a:txBody>
                  <a:tcPr marL="5544" marR="5544" marT="5544" marB="0" anchor="b">
                    <a:lnL>
                      <a:noFill/>
                    </a:lnL>
                    <a:lnR>
                      <a:noFill/>
                    </a:lnR>
                    <a:lnT>
                      <a:noFill/>
                    </a:lnT>
                    <a:lnB>
                      <a:noFill/>
                    </a:lnB>
                    <a:solidFill>
                      <a:srgbClr val="4F81BD"/>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700" b="0"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r>
              <a:tr h="111996">
                <a:tc rowSpan="2">
                  <a:txBody>
                    <a:bodyPr/>
                    <a:lstStyle/>
                    <a:p>
                      <a:pPr algn="l" fontAlgn="b"/>
                      <a:r>
                        <a:rPr lang="en-US" sz="700" b="0"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c rowSpan="2">
                  <a:txBody>
                    <a:bodyPr/>
                    <a:lstStyle/>
                    <a:p>
                      <a:pPr algn="l" rtl="0" fontAlgn="b"/>
                      <a:r>
                        <a:rPr lang="en-US" sz="700" b="0" i="0" u="none" strike="noStrike">
                          <a:solidFill>
                            <a:srgbClr val="FFFFFF"/>
                          </a:solidFill>
                          <a:latin typeface="Arial"/>
                        </a:rPr>
                        <a:t> </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rowSpan="2">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c rowSpan="2">
                  <a:txBody>
                    <a:bodyPr/>
                    <a:lstStyle/>
                    <a:p>
                      <a:pPr algn="l" rtl="0" fontAlgn="b"/>
                      <a:r>
                        <a:rPr lang="en-US" sz="700" b="0" i="0" u="none" strike="noStrike">
                          <a:solidFill>
                            <a:srgbClr val="FFFFFF"/>
                          </a:solidFill>
                          <a:latin typeface="Arial"/>
                        </a:rPr>
                        <a:t> </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rowSpan="2">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rowSpan="2">
                  <a:txBody>
                    <a:bodyPr/>
                    <a:lstStyle/>
                    <a:p>
                      <a:pPr algn="l" rtl="0" fontAlgn="b"/>
                      <a:r>
                        <a:rPr lang="en-US" sz="700" b="0" i="0" u="none" strike="noStrike">
                          <a:solidFill>
                            <a:srgbClr val="FFFFFF"/>
                          </a:solidFill>
                          <a:latin typeface="Arial"/>
                        </a:rPr>
                        <a:t> </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rowSpan="2">
                  <a:txBody>
                    <a:bodyPr/>
                    <a:lstStyle/>
                    <a:p>
                      <a:pPr algn="r" rtl="0" fontAlgn="b"/>
                      <a:r>
                        <a:rPr lang="en-US" sz="700" b="0" i="0" u="none" strike="noStrike">
                          <a:solidFill>
                            <a:srgbClr val="FFFFFF"/>
                          </a:solidFill>
                          <a:latin typeface="Arial"/>
                        </a:rPr>
                        <a:t> </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rowSpan="2">
                  <a:txBody>
                    <a:bodyPr/>
                    <a:lstStyle/>
                    <a:p>
                      <a:pPr algn="r" rtl="0" fontAlgn="b"/>
                      <a:r>
                        <a:rPr lang="en-US" sz="700" b="0" i="0" u="none" strike="noStrike">
                          <a:solidFill>
                            <a:srgbClr val="FFFFFF"/>
                          </a:solidFill>
                          <a:latin typeface="Arial"/>
                        </a:rPr>
                        <a:t>Similar</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rowSpan="2">
                  <a:txBody>
                    <a:bodyPr/>
                    <a:lstStyle/>
                    <a:p>
                      <a:pPr algn="r" rtl="0" fontAlgn="b"/>
                      <a:r>
                        <a:rPr lang="en-US" sz="700" b="0" i="0" u="none" strike="noStrike">
                          <a:solidFill>
                            <a:srgbClr val="FFFFFF"/>
                          </a:solidFill>
                          <a:latin typeface="Arial"/>
                        </a:rPr>
                        <a:t> </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rowSpan="2">
                  <a:txBody>
                    <a:bodyPr/>
                    <a:lstStyle/>
                    <a:p>
                      <a:pPr algn="r" fontAlgn="b"/>
                      <a:r>
                        <a:rPr lang="en-US" sz="700" b="0"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r>
              <a:tr h="11199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r" rtl="0" fontAlgn="b"/>
                      <a:r>
                        <a:rPr lang="en-US" sz="700" b="0" i="0" u="none" strike="noStrike">
                          <a:solidFill>
                            <a:srgbClr val="FFFFFF"/>
                          </a:solidFill>
                          <a:latin typeface="Arial"/>
                        </a:rPr>
                        <a:t>Similar</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a:noFill/>
                    </a:lnB>
                    <a:solidFill>
                      <a:srgbClr val="4F81BD"/>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111996">
                <a:tc>
                  <a:txBody>
                    <a:bodyPr/>
                    <a:lstStyle/>
                    <a:p>
                      <a:pPr algn="l" fontAlgn="b"/>
                      <a:r>
                        <a:rPr lang="en-US" sz="700" b="0"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FFFF"/>
                          </a:solidFill>
                          <a:latin typeface="Arial"/>
                        </a:rPr>
                        <a:t>School</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API</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Schools</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Diff</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none" strike="noStrike">
                          <a:solidFill>
                            <a:srgbClr val="FFFFFF"/>
                          </a:solidFill>
                          <a:latin typeface="Arial"/>
                        </a:rPr>
                        <a:t>School</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API</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Schools</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Diff</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fontAlgn="b"/>
                      <a:r>
                        <a:rPr lang="en-US" sz="700" b="0"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4"/>
                        </a:rPr>
                        <a:t>Ocean Beach </a:t>
                      </a:r>
                      <a:endParaRPr lang="en-US" sz="700" b="0" i="0" u="sng" strike="noStrike">
                        <a:solidFill>
                          <a:srgbClr val="0000FF"/>
                        </a:solidFill>
                        <a:latin typeface="Arial"/>
                      </a:endParaRP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924</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841</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83</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4"/>
                        </a:rPr>
                        <a:t>Ocean Beach </a:t>
                      </a:r>
                      <a:endParaRPr lang="en-US" sz="700" b="0" i="0" u="sng" strike="noStrike">
                        <a:solidFill>
                          <a:srgbClr val="0000FF"/>
                        </a:solidFill>
                        <a:latin typeface="Arial"/>
                      </a:endParaRP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924</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841</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83</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5"/>
                        </a:rPr>
                        <a:t>Sunset View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924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938</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-14</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6"/>
                        </a:rPr>
                        <a:t>Dewey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870</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805</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65</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7"/>
                        </a:rPr>
                        <a:t>Silver Gate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903</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914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-11</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8"/>
                        </a:rPr>
                        <a:t>Correia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841</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809</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32</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9"/>
                        </a:rPr>
                        <a:t>Loma Portal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896</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879</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17</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9"/>
                        </a:rPr>
                        <a:t>Loma Portal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896</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879</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17</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10"/>
                        </a:rPr>
                        <a:t>Barnard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874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11"/>
                        </a:rPr>
                        <a:t>Dana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869</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859</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10</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dirty="0">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6"/>
                        </a:rPr>
                        <a:t>Dewey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870</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805</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65</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12"/>
                        </a:rPr>
                        <a:t>Cabrillo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805</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808</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-3</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11"/>
                        </a:rPr>
                        <a:t>Dana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869</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859</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10</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7"/>
                        </a:rPr>
                        <a:t>Silver Gate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903</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914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-11</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8"/>
                        </a:rPr>
                        <a:t>Correia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841</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809</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32</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13"/>
                        </a:rPr>
                        <a:t>Point Loma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758</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771</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-13</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12"/>
                        </a:rPr>
                        <a:t>Cabrillo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805</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808</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-3</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5"/>
                        </a:rPr>
                        <a:t>Sunset View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924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938</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-14</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13"/>
                        </a:rPr>
                        <a:t>Point Loma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758</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771</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-13</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10"/>
                        </a:rPr>
                        <a:t>Barnard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874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000000"/>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000000"/>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000000"/>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000000"/>
                    </a:solidFill>
                  </a:tcPr>
                </a:tc>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000000"/>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000000"/>
                    </a:solidFill>
                  </a:tcPr>
                </a:tc>
              </a:tr>
              <a:tr h="111996">
                <a:tc gridSpan="11">
                  <a:txBody>
                    <a:bodyPr/>
                    <a:lstStyle/>
                    <a:p>
                      <a:pPr algn="ctr" rtl="0" fontAlgn="b"/>
                      <a:r>
                        <a:rPr lang="en-US" sz="900" b="1" i="0" u="none" strike="noStrike" dirty="0">
                          <a:solidFill>
                            <a:srgbClr val="FFFFFF"/>
                          </a:solidFill>
                          <a:latin typeface="Arial"/>
                        </a:rPr>
                        <a:t>Proficiency Levels By School</a:t>
                      </a:r>
                    </a:p>
                  </a:txBody>
                  <a:tcPr marL="5544" marR="5544" marT="5544" marB="0" anchor="b">
                    <a:lnL>
                      <a:noFill/>
                    </a:lnL>
                    <a:lnR>
                      <a:noFill/>
                    </a:lnR>
                    <a:lnT>
                      <a:noFill/>
                    </a:lnT>
                    <a:lnB>
                      <a:noFill/>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11996">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1"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c gridSpan="4">
                  <a:txBody>
                    <a:bodyPr/>
                    <a:lstStyle/>
                    <a:p>
                      <a:pPr algn="ctr" rtl="0" fontAlgn="b"/>
                      <a:r>
                        <a:rPr lang="en-US" sz="700" b="1" i="0" u="none" strike="noStrike">
                          <a:solidFill>
                            <a:srgbClr val="FFC000"/>
                          </a:solidFill>
                          <a:latin typeface="Arial"/>
                        </a:rPr>
                        <a:t>English Lang. Arts - Sorted by Highest % </a:t>
                      </a:r>
                    </a:p>
                  </a:txBody>
                  <a:tcPr marL="5544" marR="5544" marT="5544" marB="0" anchor="b">
                    <a:lnL>
                      <a:noFill/>
                    </a:lnL>
                    <a:lnR>
                      <a:noFill/>
                    </a:lnR>
                    <a:lnT>
                      <a:noFill/>
                    </a:lnT>
                    <a:lnB>
                      <a:noFill/>
                    </a:lnB>
                    <a:solidFill>
                      <a:srgbClr val="4F81BD"/>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gridSpan="4">
                  <a:txBody>
                    <a:bodyPr/>
                    <a:lstStyle/>
                    <a:p>
                      <a:pPr algn="ctr" rtl="0" fontAlgn="b"/>
                      <a:r>
                        <a:rPr lang="en-US" sz="700" b="1" i="0" u="none" strike="noStrike">
                          <a:solidFill>
                            <a:srgbClr val="FFC000"/>
                          </a:solidFill>
                          <a:latin typeface="Arial"/>
                        </a:rPr>
                        <a:t>Math - Sorted by Highest % </a:t>
                      </a:r>
                    </a:p>
                  </a:txBody>
                  <a:tcPr marL="5544" marR="5544" marT="5544" marB="0" anchor="b">
                    <a:lnL>
                      <a:noFill/>
                    </a:lnL>
                    <a:lnR>
                      <a:noFill/>
                    </a:lnR>
                    <a:lnT>
                      <a:noFill/>
                    </a:lnT>
                    <a:lnB>
                      <a:noFill/>
                    </a:lnB>
                    <a:solidFill>
                      <a:srgbClr val="4F81BD"/>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700" b="1"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1"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4F81BD"/>
                    </a:solidFill>
                  </a:tcPr>
                </a:tc>
                <a:tc rowSpan="2">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r" fontAlgn="b"/>
                      <a:r>
                        <a:rPr lang="en-US" sz="700" b="1"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FFFF"/>
                          </a:solidFill>
                          <a:latin typeface="Arial"/>
                        </a:rPr>
                        <a:t>School</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Total</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Proficient</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vMerge="1">
                  <a:txBody>
                    <a:bodyPr/>
                    <a:lstStyle/>
                    <a:p>
                      <a:endParaRPr lang="en-US"/>
                    </a:p>
                  </a:txBody>
                  <a:tcPr/>
                </a:tc>
                <a:tc>
                  <a:txBody>
                    <a:bodyPr/>
                    <a:lstStyle/>
                    <a:p>
                      <a:pPr algn="l" rtl="0" fontAlgn="b"/>
                      <a:r>
                        <a:rPr lang="en-US" sz="700" b="0" i="0" u="none" strike="noStrike">
                          <a:solidFill>
                            <a:srgbClr val="FFFFFF"/>
                          </a:solidFill>
                          <a:latin typeface="Arial"/>
                        </a:rPr>
                        <a:t>School</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Total</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Proficient</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rtl="0" fontAlgn="b"/>
                      <a:r>
                        <a:rPr lang="en-US" sz="700" b="0" i="0" u="none" strike="noStrike">
                          <a:solidFill>
                            <a:srgbClr val="FFFFFF"/>
                          </a:solidFill>
                          <a:latin typeface="Arial"/>
                        </a:rPr>
                        <a:t>%</a:t>
                      </a:r>
                      <a:r>
                        <a:rPr lang="en-US" sz="700" b="0" i="0" u="none" strike="noStrike">
                          <a:solidFill>
                            <a:srgbClr val="000000"/>
                          </a:solidFill>
                          <a:latin typeface="Arial"/>
                        </a:rPr>
                        <a:t> </a:t>
                      </a:r>
                      <a:endParaRPr lang="en-US" sz="700" b="0" i="0" u="none" strike="noStrike">
                        <a:solidFill>
                          <a:srgbClr val="FFFFFF"/>
                        </a:solidFill>
                        <a:latin typeface="Arial"/>
                      </a:endParaRPr>
                    </a:p>
                  </a:txBody>
                  <a:tcPr marL="5544" marR="5544" marT="5544" marB="0" anchor="b">
                    <a:lnL>
                      <a:noFill/>
                    </a:lnL>
                    <a:lnR>
                      <a:noFill/>
                    </a:lnR>
                    <a:lnT>
                      <a:noFill/>
                    </a:lnT>
                    <a:lnB w="6350" cap="flat" cmpd="sng" algn="ctr">
                      <a:solidFill>
                        <a:srgbClr val="000000"/>
                      </a:solidFill>
                      <a:prstDash val="solid"/>
                      <a:round/>
                      <a:headEnd type="none" w="med" len="med"/>
                      <a:tailEnd type="none" w="med" len="med"/>
                    </a:lnB>
                    <a:solidFill>
                      <a:srgbClr val="4F81BD"/>
                    </a:solidFill>
                  </a:tcPr>
                </a:tc>
                <a:tc>
                  <a:txBody>
                    <a:bodyPr/>
                    <a:lstStyle/>
                    <a:p>
                      <a:pPr algn="r" fontAlgn="b"/>
                      <a:r>
                        <a:rPr lang="en-US" sz="700" b="0" i="0" u="none" strike="noStrike">
                          <a:solidFill>
                            <a:srgbClr val="000000"/>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4"/>
                        </a:rPr>
                        <a:t>Ocean Beach </a:t>
                      </a:r>
                      <a:endParaRPr lang="en-US" sz="700" b="0" i="0" u="sng" strike="noStrike">
                        <a:solidFill>
                          <a:srgbClr val="0000FF"/>
                        </a:solidFill>
                        <a:latin typeface="Arial"/>
                      </a:endParaRP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164</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133</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81%</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5"/>
                        </a:rPr>
                        <a:t>Sunset View </a:t>
                      </a:r>
                      <a:endParaRPr lang="en-US" sz="700" b="0" i="0" u="sng" strike="noStrike">
                        <a:solidFill>
                          <a:srgbClr val="0000FF"/>
                        </a:solidFill>
                        <a:latin typeface="Arial"/>
                      </a:endParaRP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250</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219</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rtl="0" fontAlgn="b"/>
                      <a:r>
                        <a:rPr lang="en-US" sz="700" b="0" i="0" u="none" strike="noStrike">
                          <a:solidFill>
                            <a:srgbClr val="FFFFFF"/>
                          </a:solidFill>
                          <a:latin typeface="Arial"/>
                        </a:rPr>
                        <a:t>88%</a:t>
                      </a:r>
                    </a:p>
                  </a:txBody>
                  <a:tcPr marL="5544" marR="5544" marT="5544" marB="0" anchor="b">
                    <a:lnL>
                      <a:noFill/>
                    </a:lnL>
                    <a:lnR>
                      <a:noFill/>
                    </a:lnR>
                    <a:lnT w="6350" cap="flat" cmpd="sng" algn="ctr">
                      <a:solidFill>
                        <a:srgbClr val="000000"/>
                      </a:solidFill>
                      <a:prstDash val="solid"/>
                      <a:round/>
                      <a:headEnd type="none" w="med" len="med"/>
                      <a:tailEnd type="none" w="med" len="med"/>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5"/>
                        </a:rPr>
                        <a:t>Sunset View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250</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196</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78%</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4"/>
                        </a:rPr>
                        <a:t>Ocean Beach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164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141</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86%</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9"/>
                        </a:rPr>
                        <a:t>Loma Portal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214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166</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78%</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7"/>
                        </a:rPr>
                        <a:t>Silver Gate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291</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241</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83%</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11"/>
                        </a:rPr>
                        <a:t>Silver Gate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291</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221</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76%</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10"/>
                        </a:rPr>
                        <a:t>Barnard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125</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102</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82%</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11"/>
                        </a:rPr>
                        <a:t>Dana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774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584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75%</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9"/>
                        </a:rPr>
                        <a:t>Loma Portal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214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174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81%</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8"/>
                        </a:rPr>
                        <a:t>Correia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799</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533</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67%</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6"/>
                        </a:rPr>
                        <a:t>Dewey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190</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149</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78%</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6"/>
                        </a:rPr>
                        <a:t>Dewey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190</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128</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67%</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11"/>
                        </a:rPr>
                        <a:t>Dana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774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538</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70%</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10"/>
                        </a:rPr>
                        <a:t>Barnard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125</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83</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66%</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12"/>
                        </a:rPr>
                        <a:t>Cabrillo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104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63</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61%</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13"/>
                        </a:rPr>
                        <a:t>Point Loma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1,520</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874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58%</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8"/>
                        </a:rPr>
                        <a:t>Correia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791</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415</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52%</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11996">
                <a:tc>
                  <a:txBody>
                    <a:bodyPr/>
                    <a:lstStyle/>
                    <a:p>
                      <a:pPr algn="l" fontAlgn="b"/>
                      <a:r>
                        <a:rPr lang="en-US" sz="700" b="0" i="0" u="sng" strike="noStrike">
                          <a:solidFill>
                            <a:srgbClr val="0000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sng" strike="noStrike">
                          <a:solidFill>
                            <a:srgbClr val="0000FF"/>
                          </a:solidFill>
                          <a:latin typeface="Arial"/>
                          <a:hlinkClick r:id="rId12"/>
                        </a:rPr>
                        <a:t>Cabrillo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sng" strike="noStrike">
                          <a:solidFill>
                            <a:srgbClr val="FFFFFF"/>
                          </a:solidFill>
                          <a:latin typeface="Arial"/>
                        </a:rPr>
                        <a:t>104</a:t>
                      </a:r>
                    </a:p>
                  </a:txBody>
                  <a:tcPr marL="5544" marR="5544" marT="5544" marB="0" anchor="b">
                    <a:lnL>
                      <a:noFill/>
                    </a:lnL>
                    <a:lnR>
                      <a:noFill/>
                    </a:lnR>
                    <a:lnT>
                      <a:noFill/>
                    </a:lnT>
                    <a:lnB>
                      <a:noFill/>
                    </a:lnB>
                    <a:solidFill>
                      <a:srgbClr val="4F81BD"/>
                    </a:solidFill>
                  </a:tcPr>
                </a:tc>
                <a:tc>
                  <a:txBody>
                    <a:bodyPr/>
                    <a:lstStyle/>
                    <a:p>
                      <a:pPr algn="r" rtl="0" fontAlgn="b"/>
                      <a:r>
                        <a:rPr lang="en-US" sz="700" b="0" i="0" u="sng" strike="noStrike">
                          <a:solidFill>
                            <a:srgbClr val="FFFFFF"/>
                          </a:solidFill>
                          <a:latin typeface="Arial"/>
                        </a:rPr>
                        <a:t>56</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54%</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C000"/>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sng" strike="noStrike">
                          <a:solidFill>
                            <a:srgbClr val="0000FF"/>
                          </a:solidFill>
                          <a:latin typeface="Arial"/>
                          <a:hlinkClick r:id="rId13"/>
                        </a:rPr>
                        <a:t>Point Loma </a:t>
                      </a:r>
                      <a:endParaRPr lang="en-US" sz="700" b="0" i="0" u="sng" strike="noStrike">
                        <a:solidFill>
                          <a:srgbClr val="0000FF"/>
                        </a:solidFill>
                        <a:latin typeface="Arial"/>
                      </a:endParaRPr>
                    </a:p>
                  </a:txBody>
                  <a:tcPr marL="5544" marR="5544" marT="5544" marB="0" anchor="b">
                    <a:lnL>
                      <a:noFill/>
                    </a:lnL>
                    <a:lnR>
                      <a:noFill/>
                    </a:lnR>
                    <a:lnT>
                      <a:noFill/>
                    </a:lnT>
                    <a:lnB>
                      <a:noFill/>
                    </a:lnB>
                    <a:solidFill>
                      <a:srgbClr val="4F81BD"/>
                    </a:solidFill>
                  </a:tcPr>
                </a:tc>
                <a:tc>
                  <a:txBody>
                    <a:bodyPr/>
                    <a:lstStyle/>
                    <a:p>
                      <a:pPr algn="r" rtl="0" fontAlgn="b"/>
                      <a:r>
                        <a:rPr lang="en-US" sz="700" b="0" i="0" u="sng" strike="noStrike">
                          <a:solidFill>
                            <a:srgbClr val="FFFFFF"/>
                          </a:solidFill>
                          <a:latin typeface="Arial"/>
                        </a:rPr>
                        <a:t>1,437</a:t>
                      </a:r>
                    </a:p>
                  </a:txBody>
                  <a:tcPr marL="5544" marR="5544" marT="5544" marB="0" anchor="b">
                    <a:lnL>
                      <a:noFill/>
                    </a:lnL>
                    <a:lnR>
                      <a:noFill/>
                    </a:lnR>
                    <a:lnT>
                      <a:noFill/>
                    </a:lnT>
                    <a:lnB>
                      <a:noFill/>
                    </a:lnB>
                    <a:solidFill>
                      <a:srgbClr val="4F81BD"/>
                    </a:solidFill>
                  </a:tcPr>
                </a:tc>
                <a:tc>
                  <a:txBody>
                    <a:bodyPr/>
                    <a:lstStyle/>
                    <a:p>
                      <a:pPr algn="r" rtl="0" fontAlgn="b"/>
                      <a:r>
                        <a:rPr lang="en-US" sz="700" b="0" i="0" u="sng" strike="noStrike">
                          <a:solidFill>
                            <a:srgbClr val="FFFFFF"/>
                          </a:solidFill>
                          <a:latin typeface="Arial"/>
                        </a:rPr>
                        <a:t>274</a:t>
                      </a:r>
                    </a:p>
                  </a:txBody>
                  <a:tcPr marL="5544" marR="5544" marT="5544" marB="0" anchor="b">
                    <a:lnL>
                      <a:noFill/>
                    </a:lnL>
                    <a:lnR>
                      <a:noFill/>
                    </a:lnR>
                    <a:lnT>
                      <a:noFill/>
                    </a:lnT>
                    <a:lnB>
                      <a:noFill/>
                    </a:lnB>
                    <a:solidFill>
                      <a:srgbClr val="4F81BD"/>
                    </a:solidFill>
                  </a:tcPr>
                </a:tc>
                <a:tc>
                  <a:txBody>
                    <a:bodyPr/>
                    <a:lstStyle/>
                    <a:p>
                      <a:pPr algn="r" rtl="0" fontAlgn="b"/>
                      <a:r>
                        <a:rPr lang="en-US" sz="700" b="0" i="0" u="sng" strike="noStrike">
                          <a:solidFill>
                            <a:srgbClr val="FFFFFF"/>
                          </a:solidFill>
                          <a:latin typeface="Arial"/>
                        </a:rPr>
                        <a:t>19%</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r>
              <a:tr h="144153">
                <a:tc>
                  <a:txBody>
                    <a:bodyPr/>
                    <a:lstStyle/>
                    <a:p>
                      <a:pPr algn="l"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FFFF"/>
                          </a:solidFill>
                          <a:latin typeface="Arial"/>
                        </a:rPr>
                        <a:t>Total</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4,431</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2,974</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67%</a:t>
                      </a:r>
                    </a:p>
                  </a:txBody>
                  <a:tcPr marL="5544" marR="5544" marT="5544" marB="0" anchor="b">
                    <a:lnL>
                      <a:noFill/>
                    </a:lnL>
                    <a:lnR>
                      <a:noFill/>
                    </a:lnR>
                    <a:lnT>
                      <a:noFill/>
                    </a:lnT>
                    <a:lnB>
                      <a:noFill/>
                    </a:lnB>
                    <a:solidFill>
                      <a:srgbClr val="4F81BD"/>
                    </a:solidFill>
                  </a:tcPr>
                </a:tc>
                <a:tc>
                  <a:txBody>
                    <a:bodyPr/>
                    <a:lstStyle/>
                    <a:p>
                      <a:pPr algn="l" rtl="0" fontAlgn="b"/>
                      <a:r>
                        <a:rPr lang="en-US" sz="700" b="0" i="0" u="none" strike="noStrike">
                          <a:solidFill>
                            <a:srgbClr val="FFFFFF"/>
                          </a:solidFill>
                          <a:latin typeface="Arial"/>
                        </a:rPr>
                        <a:t> </a:t>
                      </a:r>
                    </a:p>
                  </a:txBody>
                  <a:tcPr marL="5544" marR="5544" marT="5544" marB="0" anchor="b">
                    <a:lnL>
                      <a:noFill/>
                    </a:lnL>
                    <a:lnR>
                      <a:noFill/>
                    </a:lnR>
                    <a:lnT>
                      <a:noFill/>
                    </a:lnT>
                    <a:lnB>
                      <a:noFill/>
                    </a:lnB>
                    <a:solidFill>
                      <a:srgbClr val="00B0F0"/>
                    </a:solidFill>
                  </a:tcPr>
                </a:tc>
                <a:tc>
                  <a:txBody>
                    <a:bodyPr/>
                    <a:lstStyle/>
                    <a:p>
                      <a:pPr algn="l" rtl="0" fontAlgn="b"/>
                      <a:r>
                        <a:rPr lang="en-US" sz="700" b="0" i="0" u="none" strike="noStrike">
                          <a:solidFill>
                            <a:srgbClr val="FFFFFF"/>
                          </a:solidFill>
                          <a:latin typeface="Arial"/>
                        </a:rPr>
                        <a:t>Total</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4,340</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2,316</a:t>
                      </a:r>
                    </a:p>
                  </a:txBody>
                  <a:tcPr marL="5544" marR="5544" marT="5544" marB="0" anchor="b">
                    <a:lnL>
                      <a:noFill/>
                    </a:lnL>
                    <a:lnR>
                      <a:noFill/>
                    </a:lnR>
                    <a:lnT>
                      <a:noFill/>
                    </a:lnT>
                    <a:lnB>
                      <a:noFill/>
                    </a:lnB>
                    <a:solidFill>
                      <a:srgbClr val="4F81BD"/>
                    </a:solidFill>
                  </a:tcPr>
                </a:tc>
                <a:tc>
                  <a:txBody>
                    <a:bodyPr/>
                    <a:lstStyle/>
                    <a:p>
                      <a:pPr algn="r" rtl="0" fontAlgn="b"/>
                      <a:r>
                        <a:rPr lang="en-US" sz="700" b="0" i="0" u="none" strike="noStrike">
                          <a:solidFill>
                            <a:srgbClr val="FFFFFF"/>
                          </a:solidFill>
                          <a:latin typeface="Arial"/>
                        </a:rPr>
                        <a:t>53%</a:t>
                      </a:r>
                    </a:p>
                  </a:txBody>
                  <a:tcPr marL="5544" marR="5544" marT="5544" marB="0" anchor="b">
                    <a:lnL>
                      <a:noFill/>
                    </a:lnL>
                    <a:lnR>
                      <a:noFill/>
                    </a:lnR>
                    <a:lnT>
                      <a:noFill/>
                    </a:lnT>
                    <a:lnB>
                      <a:noFill/>
                    </a:lnB>
                    <a:solidFill>
                      <a:srgbClr val="4F81BD"/>
                    </a:solidFill>
                  </a:tcPr>
                </a:tc>
                <a:tc>
                  <a:txBody>
                    <a:bodyPr/>
                    <a:lstStyle/>
                    <a:p>
                      <a:pPr algn="r" fontAlgn="b"/>
                      <a:r>
                        <a:rPr lang="en-US" sz="700" b="0" i="0" u="none" strike="noStrike" dirty="0">
                          <a:solidFill>
                            <a:srgbClr val="FFFFFF"/>
                          </a:solidFill>
                          <a:latin typeface="Arial"/>
                        </a:rPr>
                        <a:t> </a:t>
                      </a:r>
                    </a:p>
                  </a:txBody>
                  <a:tcPr marL="5544" marR="5544" marT="5544" marB="0" anchor="b">
                    <a:lnL>
                      <a:noFill/>
                    </a:lnL>
                    <a:lnR>
                      <a:noFill/>
                    </a:lnR>
                    <a:lnT>
                      <a:noFill/>
                    </a:lnT>
                    <a:lnB>
                      <a:noFill/>
                    </a:lnB>
                    <a:solidFill>
                      <a:srgbClr val="4F81BD"/>
                    </a:solidFill>
                  </a:tcPr>
                </a:tc>
              </a:tr>
            </a:tbl>
          </a:graphicData>
        </a:graphic>
      </p:graphicFrame>
      <p:sp>
        <p:nvSpPr>
          <p:cNvPr id="32" name="TextBox 31"/>
          <p:cNvSpPr txBox="1"/>
          <p:nvPr/>
        </p:nvSpPr>
        <p:spPr>
          <a:xfrm>
            <a:off x="457200" y="6553200"/>
            <a:ext cx="7218643" cy="230832"/>
          </a:xfrm>
          <a:prstGeom prst="rect">
            <a:avLst/>
          </a:prstGeom>
          <a:noFill/>
        </p:spPr>
        <p:txBody>
          <a:bodyPr wrap="none" rtlCol="0">
            <a:spAutoFit/>
          </a:bodyPr>
          <a:lstStyle/>
          <a:p>
            <a:r>
              <a:rPr lang="en-US" sz="900" dirty="0" smtClean="0">
                <a:solidFill>
                  <a:schemeClr val="bg1"/>
                </a:solidFill>
              </a:rPr>
              <a:t>There are many factors attributable to proficiency such as socioeconomic status, race/ethnicity, parental involvement , student mobility etc.</a:t>
            </a:r>
            <a:endParaRPr lang="en-US" sz="900"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6"/>
          <p:cNvSpPr txBox="1">
            <a:spLocks noChangeArrowheads="1"/>
          </p:cNvSpPr>
          <p:nvPr/>
        </p:nvSpPr>
        <p:spPr bwMode="auto">
          <a:xfrm>
            <a:off x="152400" y="304800"/>
            <a:ext cx="3070071" cy="646331"/>
          </a:xfrm>
          <a:prstGeom prst="rect">
            <a:avLst/>
          </a:prstGeom>
          <a:noFill/>
          <a:ln w="9525">
            <a:noFill/>
            <a:miter lim="800000"/>
            <a:headEnd/>
            <a:tailEnd/>
          </a:ln>
        </p:spPr>
        <p:txBody>
          <a:bodyPr wrap="none">
            <a:spAutoFit/>
          </a:bodyPr>
          <a:lstStyle/>
          <a:p>
            <a:r>
              <a:rPr lang="en-US" sz="1800" b="1" dirty="0" smtClean="0">
                <a:solidFill>
                  <a:schemeClr val="bg1"/>
                </a:solidFill>
              </a:rPr>
              <a:t>Empowerment Framework</a:t>
            </a:r>
          </a:p>
          <a:p>
            <a:r>
              <a:rPr lang="en-US" sz="1800" b="1" dirty="0" smtClean="0">
                <a:solidFill>
                  <a:schemeClr val="bg1"/>
                </a:solidFill>
              </a:rPr>
              <a:t>Discussion </a:t>
            </a:r>
            <a:endParaRPr lang="en-US" sz="1800" b="1" dirty="0">
              <a:solidFill>
                <a:schemeClr val="bg1"/>
              </a:solidFill>
            </a:endParaRPr>
          </a:p>
        </p:txBody>
      </p:sp>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11" name="Rectangle 10"/>
          <p:cNvSpPr/>
          <p:nvPr/>
        </p:nvSpPr>
        <p:spPr>
          <a:xfrm>
            <a:off x="228600" y="1524000"/>
            <a:ext cx="4572000" cy="4001095"/>
          </a:xfrm>
          <a:prstGeom prst="rect">
            <a:avLst/>
          </a:prstGeom>
        </p:spPr>
        <p:txBody>
          <a:bodyPr wrap="square">
            <a:spAutoFit/>
          </a:bodyPr>
          <a:lstStyle/>
          <a:p>
            <a:r>
              <a:rPr lang="en-US" sz="3000" b="1" dirty="0" smtClean="0">
                <a:solidFill>
                  <a:srgbClr val="FFC000"/>
                </a:solidFill>
                <a:latin typeface="Arial"/>
              </a:rPr>
              <a:t>A SEAT AT THE TABLE</a:t>
            </a:r>
            <a:endParaRPr lang="en-US" sz="1400" dirty="0" smtClean="0">
              <a:solidFill>
                <a:schemeClr val="bg1"/>
              </a:solidFill>
              <a:latin typeface="Arial"/>
            </a:endParaRPr>
          </a:p>
          <a:p>
            <a:r>
              <a:rPr lang="en-US" sz="1400" dirty="0" smtClean="0">
                <a:solidFill>
                  <a:schemeClr val="bg1"/>
                </a:solidFill>
                <a:latin typeface="Arial"/>
              </a:rPr>
              <a:t>Empowering Schools for Cluster-Wide Excellence</a:t>
            </a:r>
          </a:p>
          <a:p>
            <a:endParaRPr lang="en-US" sz="1400" dirty="0" smtClean="0">
              <a:solidFill>
                <a:schemeClr val="bg1"/>
              </a:solidFill>
              <a:latin typeface="Arial"/>
            </a:endParaRPr>
          </a:p>
          <a:p>
            <a:endParaRPr lang="en-US" sz="1400" dirty="0" smtClean="0">
              <a:solidFill>
                <a:schemeClr val="bg1"/>
              </a:solidFill>
              <a:latin typeface="Arial"/>
            </a:endParaRPr>
          </a:p>
          <a:p>
            <a:endParaRPr lang="en-US" sz="1400" dirty="0" smtClean="0">
              <a:solidFill>
                <a:schemeClr val="bg1"/>
              </a:solidFill>
              <a:latin typeface="Arial"/>
            </a:endParaRPr>
          </a:p>
          <a:p>
            <a:endParaRPr lang="en-US" sz="1400" dirty="0" smtClean="0">
              <a:solidFill>
                <a:schemeClr val="bg1"/>
              </a:solidFill>
              <a:latin typeface="Arial"/>
            </a:endParaRPr>
          </a:p>
          <a:p>
            <a:r>
              <a:rPr lang="en-US" sz="1400" dirty="0" smtClean="0">
                <a:solidFill>
                  <a:schemeClr val="bg1"/>
                </a:solidFill>
                <a:latin typeface="Arial"/>
              </a:rPr>
              <a:t>While we are an </a:t>
            </a:r>
            <a:r>
              <a:rPr lang="en-US" sz="1400" u="sng" dirty="0" smtClean="0">
                <a:solidFill>
                  <a:schemeClr val="bg1"/>
                </a:solidFill>
                <a:latin typeface="Arial"/>
              </a:rPr>
              <a:t>engaged</a:t>
            </a:r>
            <a:r>
              <a:rPr lang="en-US" sz="1400" dirty="0" smtClean="0">
                <a:solidFill>
                  <a:schemeClr val="bg1"/>
                </a:solidFill>
                <a:latin typeface="Arial"/>
              </a:rPr>
              <a:t> Cluster, we are </a:t>
            </a:r>
            <a:r>
              <a:rPr lang="en-US" sz="1400" u="sng" dirty="0" smtClean="0">
                <a:solidFill>
                  <a:schemeClr val="bg1"/>
                </a:solidFill>
                <a:latin typeface="Arial"/>
              </a:rPr>
              <a:t>not</a:t>
            </a:r>
            <a:r>
              <a:rPr lang="en-US" sz="1400" dirty="0" smtClean="0">
                <a:solidFill>
                  <a:schemeClr val="bg1"/>
                </a:solidFill>
                <a:latin typeface="Arial"/>
              </a:rPr>
              <a:t> an </a:t>
            </a:r>
            <a:r>
              <a:rPr lang="en-US" sz="1400" u="sng" dirty="0" smtClean="0">
                <a:solidFill>
                  <a:schemeClr val="bg1"/>
                </a:solidFill>
                <a:latin typeface="Arial"/>
              </a:rPr>
              <a:t>empowered</a:t>
            </a:r>
            <a:r>
              <a:rPr lang="en-US" sz="1400" dirty="0" smtClean="0">
                <a:solidFill>
                  <a:schemeClr val="bg1"/>
                </a:solidFill>
                <a:latin typeface="Arial"/>
              </a:rPr>
              <a:t> Cluster.  We do not have a seat at the decision-making table. </a:t>
            </a:r>
          </a:p>
          <a:p>
            <a:r>
              <a:rPr lang="en-US" sz="1400" dirty="0" smtClean="0">
                <a:solidFill>
                  <a:schemeClr val="bg1"/>
                </a:solidFill>
                <a:latin typeface="Arial"/>
              </a:rPr>
              <a:t/>
            </a:r>
            <a:br>
              <a:rPr lang="en-US" sz="1400" dirty="0" smtClean="0">
                <a:solidFill>
                  <a:schemeClr val="bg1"/>
                </a:solidFill>
                <a:latin typeface="Arial"/>
              </a:rPr>
            </a:br>
            <a:r>
              <a:rPr lang="en-US" sz="1400" dirty="0" smtClean="0">
                <a:solidFill>
                  <a:schemeClr val="bg1"/>
                </a:solidFill>
                <a:latin typeface="Arial"/>
              </a:rPr>
              <a:t> </a:t>
            </a:r>
          </a:p>
          <a:p>
            <a:endParaRPr lang="en-US" sz="1400" dirty="0" smtClean="0">
              <a:solidFill>
                <a:schemeClr val="bg1"/>
              </a:solidFill>
              <a:latin typeface="Arial"/>
            </a:endParaRPr>
          </a:p>
          <a:p>
            <a:r>
              <a:rPr lang="en-US" sz="1400" i="1" dirty="0" smtClean="0">
                <a:solidFill>
                  <a:srgbClr val="FFC000"/>
                </a:solidFill>
                <a:latin typeface="Arial"/>
              </a:rPr>
              <a:t>Q.  Without that authority, can we effectively address those issues that impact the 6,400 students attending Point Loma Schools? </a:t>
            </a:r>
          </a:p>
          <a:p>
            <a:endParaRPr lang="en-US" sz="1400" dirty="0" smtClean="0">
              <a:solidFill>
                <a:srgbClr val="FFC000"/>
              </a:solidFill>
              <a:latin typeface="Arial"/>
            </a:endParaRPr>
          </a:p>
          <a:p>
            <a:endParaRPr lang="en-US" sz="1400" dirty="0" smtClean="0">
              <a:solidFill>
                <a:srgbClr val="FFC000"/>
              </a:solidFill>
              <a:latin typeface="Arial"/>
            </a:endParaRPr>
          </a:p>
        </p:txBody>
      </p:sp>
      <p:cxnSp>
        <p:nvCxnSpPr>
          <p:cNvPr id="12" name="Straight Connector 11"/>
          <p:cNvCxnSpPr/>
          <p:nvPr/>
        </p:nvCxnSpPr>
        <p:spPr>
          <a:xfrm rot="16200000" flipH="1">
            <a:off x="2095500" y="3924300"/>
            <a:ext cx="5334000" cy="7620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3" cstate="print"/>
          <a:srcRect/>
          <a:stretch>
            <a:fillRect/>
          </a:stretch>
        </p:blipFill>
        <p:spPr bwMode="auto">
          <a:xfrm>
            <a:off x="5394972" y="1676400"/>
            <a:ext cx="3124200" cy="1828800"/>
          </a:xfrm>
          <a:prstGeom prst="rect">
            <a:avLst/>
          </a:prstGeom>
          <a:noFill/>
          <a:ln w="19050">
            <a:solidFill>
              <a:srgbClr val="FFFFFF"/>
            </a:solidFill>
            <a:miter lim="800000"/>
            <a:headEnd/>
            <a:tailEnd/>
          </a:ln>
          <a:effectLst/>
        </p:spPr>
      </p:pic>
      <p:pic>
        <p:nvPicPr>
          <p:cNvPr id="1028" name="Picture 4" descr="http://barnardelementary.com/album/13935/69304.jpg"/>
          <p:cNvPicPr>
            <a:picLocks noChangeAspect="1" noChangeArrowheads="1"/>
          </p:cNvPicPr>
          <p:nvPr/>
        </p:nvPicPr>
        <p:blipFill>
          <a:blip r:embed="rId4" cstate="print"/>
          <a:stretch>
            <a:fillRect/>
          </a:stretch>
        </p:blipFill>
        <p:spPr bwMode="auto">
          <a:xfrm>
            <a:off x="5410200" y="3868571"/>
            <a:ext cx="3124200" cy="2075029"/>
          </a:xfrm>
          <a:prstGeom prst="rect">
            <a:avLst/>
          </a:prstGeom>
          <a:noFill/>
          <a:ln w="19050">
            <a:solidFill>
              <a:srgbClr val="FFFFFF"/>
            </a:solid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p:cNvPicPr>
            <a:picLocks noChangeAspect="1" noChangeArrowheads="1"/>
          </p:cNvPicPr>
          <p:nvPr/>
        </p:nvPicPr>
        <p:blipFill>
          <a:blip r:embed="rId3" cstate="print"/>
          <a:srcRect/>
          <a:stretch>
            <a:fillRect/>
          </a:stretch>
        </p:blipFill>
        <p:spPr bwMode="auto">
          <a:xfrm>
            <a:off x="5022714" y="1990424"/>
            <a:ext cx="3813267" cy="1828800"/>
          </a:xfrm>
          <a:prstGeom prst="rect">
            <a:avLst/>
          </a:prstGeom>
          <a:noFill/>
          <a:ln w="19050">
            <a:solidFill>
              <a:schemeClr val="bg1"/>
            </a:solidFill>
            <a:miter lim="800000"/>
            <a:headEnd/>
            <a:tailEnd/>
          </a:ln>
          <a:effectLst/>
        </p:spPr>
      </p:pic>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9" name="Text Box 6"/>
          <p:cNvSpPr txBox="1">
            <a:spLocks noChangeArrowheads="1"/>
          </p:cNvSpPr>
          <p:nvPr/>
        </p:nvSpPr>
        <p:spPr bwMode="auto">
          <a:xfrm>
            <a:off x="152400" y="304800"/>
            <a:ext cx="3070071" cy="646331"/>
          </a:xfrm>
          <a:prstGeom prst="rect">
            <a:avLst/>
          </a:prstGeom>
          <a:noFill/>
          <a:ln w="9525">
            <a:noFill/>
            <a:miter lim="800000"/>
            <a:headEnd/>
            <a:tailEnd/>
          </a:ln>
        </p:spPr>
        <p:txBody>
          <a:bodyPr wrap="none">
            <a:spAutoFit/>
          </a:bodyPr>
          <a:lstStyle/>
          <a:p>
            <a:r>
              <a:rPr lang="en-US" sz="1800" b="1" dirty="0" smtClean="0">
                <a:solidFill>
                  <a:schemeClr val="bg1"/>
                </a:solidFill>
              </a:rPr>
              <a:t>Empowerment Framework</a:t>
            </a:r>
          </a:p>
          <a:p>
            <a:r>
              <a:rPr lang="en-US" sz="1800" b="1" dirty="0" smtClean="0">
                <a:solidFill>
                  <a:schemeClr val="bg1"/>
                </a:solidFill>
              </a:rPr>
              <a:t>Discussion </a:t>
            </a:r>
            <a:endParaRPr lang="en-US" sz="1800" b="1" dirty="0">
              <a:solidFill>
                <a:schemeClr val="bg1"/>
              </a:solidFill>
            </a:endParaRPr>
          </a:p>
        </p:txBody>
      </p:sp>
      <p:sp>
        <p:nvSpPr>
          <p:cNvPr id="12" name="Rectangle 11"/>
          <p:cNvSpPr/>
          <p:nvPr/>
        </p:nvSpPr>
        <p:spPr>
          <a:xfrm>
            <a:off x="228600" y="1923395"/>
            <a:ext cx="4419600" cy="4616648"/>
          </a:xfrm>
          <a:prstGeom prst="rect">
            <a:avLst/>
          </a:prstGeom>
        </p:spPr>
        <p:txBody>
          <a:bodyPr wrap="square">
            <a:spAutoFit/>
          </a:bodyPr>
          <a:lstStyle/>
          <a:p>
            <a:r>
              <a:rPr lang="en-US" sz="1400" b="1" dirty="0" smtClean="0">
                <a:solidFill>
                  <a:srgbClr val="FFC000"/>
                </a:solidFill>
              </a:rPr>
              <a:t>WHY WE ARE HERE</a:t>
            </a:r>
          </a:p>
          <a:p>
            <a:endParaRPr lang="en-US" sz="1400" b="1" dirty="0" smtClean="0">
              <a:solidFill>
                <a:srgbClr val="FFC000"/>
              </a:solidFill>
              <a:latin typeface="Arial"/>
            </a:endParaRPr>
          </a:p>
          <a:p>
            <a:r>
              <a:rPr lang="en-US" sz="1400" b="1" dirty="0" smtClean="0">
                <a:solidFill>
                  <a:schemeClr val="bg1"/>
                </a:solidFill>
              </a:rPr>
              <a:t>In 2010,</a:t>
            </a:r>
            <a:r>
              <a:rPr lang="en-US" sz="1400" dirty="0" smtClean="0">
                <a:solidFill>
                  <a:schemeClr val="bg1"/>
                </a:solidFill>
              </a:rPr>
              <a:t> a cluster wide dialogue began in the to ask how we can move from and engaged learning community to an empowered one.  </a:t>
            </a:r>
          </a:p>
          <a:p>
            <a:endParaRPr lang="en-US" sz="1400" dirty="0" smtClean="0">
              <a:solidFill>
                <a:schemeClr val="bg1"/>
              </a:solidFill>
            </a:endParaRPr>
          </a:p>
          <a:p>
            <a:endParaRPr lang="en-US" sz="1400" dirty="0" smtClean="0">
              <a:solidFill>
                <a:schemeClr val="bg1"/>
              </a:solidFill>
            </a:endParaRPr>
          </a:p>
          <a:p>
            <a:r>
              <a:rPr lang="en-US" sz="1400" b="1" dirty="0" smtClean="0">
                <a:solidFill>
                  <a:srgbClr val="FFC000"/>
                </a:solidFill>
              </a:rPr>
              <a:t>SUPPORTING THE DIALGOUE</a:t>
            </a:r>
          </a:p>
          <a:p>
            <a:endParaRPr lang="en-US" sz="1400" dirty="0" smtClean="0">
              <a:solidFill>
                <a:schemeClr val="bg1"/>
              </a:solidFill>
            </a:endParaRPr>
          </a:p>
          <a:p>
            <a:r>
              <a:rPr lang="en-US" sz="1400" dirty="0" smtClean="0">
                <a:solidFill>
                  <a:schemeClr val="bg1"/>
                </a:solidFill>
              </a:rPr>
              <a:t>The first step was a Memorandum of Understanding with the district to explore ways the Point Loma Cluster could increase authority over some of these issues of concern, particularly budgeting.  </a:t>
            </a:r>
          </a:p>
          <a:p>
            <a:endParaRPr lang="en-US" sz="1400" dirty="0" smtClean="0">
              <a:solidFill>
                <a:schemeClr val="bg1"/>
              </a:solidFill>
            </a:endParaRPr>
          </a:p>
          <a:p>
            <a:r>
              <a:rPr lang="en-US" sz="1400" b="1" dirty="0" smtClean="0">
                <a:solidFill>
                  <a:srgbClr val="FFC000"/>
                </a:solidFill>
              </a:rPr>
              <a:t>OPTIONS</a:t>
            </a:r>
          </a:p>
          <a:p>
            <a:endParaRPr lang="en-US" sz="1400" dirty="0" smtClean="0">
              <a:solidFill>
                <a:schemeClr val="bg1"/>
              </a:solidFill>
            </a:endParaRPr>
          </a:p>
          <a:p>
            <a:r>
              <a:rPr lang="en-US" sz="1400" dirty="0" smtClean="0">
                <a:solidFill>
                  <a:schemeClr val="bg1"/>
                </a:solidFill>
              </a:rPr>
              <a:t>As the dialogue unfolded, 2 options were explored for obtaining our increasing our authority and ability to impact the foremost issues of concern:  </a:t>
            </a:r>
            <a:br>
              <a:rPr lang="en-US" sz="1400" dirty="0" smtClean="0">
                <a:solidFill>
                  <a:schemeClr val="bg1"/>
                </a:solidFill>
              </a:rPr>
            </a:br>
            <a:r>
              <a:rPr lang="en-US" sz="1400" dirty="0" smtClean="0">
                <a:solidFill>
                  <a:schemeClr val="bg1"/>
                </a:solidFill>
              </a:rPr>
              <a:t>(1) cluster-wide charter or </a:t>
            </a:r>
            <a:br>
              <a:rPr lang="en-US" sz="1400" dirty="0" smtClean="0">
                <a:solidFill>
                  <a:schemeClr val="bg1"/>
                </a:solidFill>
              </a:rPr>
            </a:br>
            <a:r>
              <a:rPr lang="en-US" sz="1400" dirty="0" smtClean="0">
                <a:solidFill>
                  <a:schemeClr val="bg1"/>
                </a:solidFill>
              </a:rPr>
              <a:t>(2) a strong cluster governance model.  </a:t>
            </a:r>
          </a:p>
        </p:txBody>
      </p:sp>
      <p:cxnSp>
        <p:nvCxnSpPr>
          <p:cNvPr id="15" name="Straight Connector 14"/>
          <p:cNvCxnSpPr/>
          <p:nvPr/>
        </p:nvCxnSpPr>
        <p:spPr>
          <a:xfrm rot="16200000" flipH="1">
            <a:off x="2095500" y="3924300"/>
            <a:ext cx="5334000" cy="76200"/>
          </a:xfrm>
          <a:prstGeom prst="line">
            <a:avLst/>
          </a:prstGeom>
        </p:spPr>
        <p:style>
          <a:lnRef idx="1">
            <a:schemeClr val="accent1"/>
          </a:lnRef>
          <a:fillRef idx="0">
            <a:schemeClr val="accent1"/>
          </a:fillRef>
          <a:effectRef idx="0">
            <a:schemeClr val="accent1"/>
          </a:effectRef>
          <a:fontRef idx="minor">
            <a:schemeClr val="tx1"/>
          </a:fontRef>
        </p:style>
      </p:cxnSp>
      <p:pic>
        <p:nvPicPr>
          <p:cNvPr id="55297" name="Picture 1"/>
          <p:cNvPicPr>
            <a:picLocks noChangeAspect="1" noChangeArrowheads="1"/>
          </p:cNvPicPr>
          <p:nvPr/>
        </p:nvPicPr>
        <p:blipFill>
          <a:blip r:embed="rId4" cstate="print"/>
          <a:stretch>
            <a:fillRect/>
          </a:stretch>
        </p:blipFill>
        <p:spPr bwMode="auto">
          <a:xfrm>
            <a:off x="7086600" y="3514424"/>
            <a:ext cx="1586797" cy="1057576"/>
          </a:xfrm>
          <a:prstGeom prst="rect">
            <a:avLst/>
          </a:prstGeom>
          <a:noFill/>
          <a:ln w="19050">
            <a:solidFill>
              <a:schemeClr val="bg1"/>
            </a:solid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9" name="Text Box 6"/>
          <p:cNvSpPr txBox="1">
            <a:spLocks noChangeArrowheads="1"/>
          </p:cNvSpPr>
          <p:nvPr/>
        </p:nvSpPr>
        <p:spPr bwMode="auto">
          <a:xfrm>
            <a:off x="152400" y="304800"/>
            <a:ext cx="3070071" cy="646331"/>
          </a:xfrm>
          <a:prstGeom prst="rect">
            <a:avLst/>
          </a:prstGeom>
          <a:noFill/>
          <a:ln w="9525">
            <a:noFill/>
            <a:miter lim="800000"/>
            <a:headEnd/>
            <a:tailEnd/>
          </a:ln>
        </p:spPr>
        <p:txBody>
          <a:bodyPr wrap="none">
            <a:spAutoFit/>
          </a:bodyPr>
          <a:lstStyle/>
          <a:p>
            <a:r>
              <a:rPr lang="en-US" sz="1800" b="1" dirty="0" smtClean="0">
                <a:solidFill>
                  <a:schemeClr val="bg1"/>
                </a:solidFill>
              </a:rPr>
              <a:t>Empowerment Framework</a:t>
            </a:r>
          </a:p>
          <a:p>
            <a:r>
              <a:rPr lang="en-US" sz="1800" b="1" dirty="0" smtClean="0">
                <a:solidFill>
                  <a:schemeClr val="bg1"/>
                </a:solidFill>
              </a:rPr>
              <a:t>Discussion </a:t>
            </a:r>
            <a:endParaRPr lang="en-US" sz="1800" b="1" dirty="0">
              <a:solidFill>
                <a:schemeClr val="bg1"/>
              </a:solidFill>
            </a:endParaRPr>
          </a:p>
        </p:txBody>
      </p:sp>
      <p:sp>
        <p:nvSpPr>
          <p:cNvPr id="12" name="Rectangle 11"/>
          <p:cNvSpPr/>
          <p:nvPr/>
        </p:nvSpPr>
        <p:spPr>
          <a:xfrm>
            <a:off x="228600" y="1539657"/>
            <a:ext cx="4419600" cy="4616648"/>
          </a:xfrm>
          <a:prstGeom prst="rect">
            <a:avLst/>
          </a:prstGeom>
        </p:spPr>
        <p:txBody>
          <a:bodyPr wrap="square">
            <a:spAutoFit/>
          </a:bodyPr>
          <a:lstStyle/>
          <a:p>
            <a:r>
              <a:rPr lang="en-US" sz="1400" b="1" dirty="0" smtClean="0">
                <a:solidFill>
                  <a:srgbClr val="FFC000"/>
                </a:solidFill>
              </a:rPr>
              <a:t>EMPOWERED SCHOOLS FRAMEWORK</a:t>
            </a:r>
            <a:br>
              <a:rPr lang="en-US" sz="1400" b="1" dirty="0" smtClean="0">
                <a:solidFill>
                  <a:srgbClr val="FFC000"/>
                </a:solidFill>
              </a:rPr>
            </a:br>
            <a:endParaRPr lang="en-US" sz="1400" b="1" dirty="0" smtClean="0">
              <a:solidFill>
                <a:srgbClr val="FFC000"/>
              </a:solidFill>
            </a:endParaRPr>
          </a:p>
          <a:p>
            <a:endParaRPr lang="en-US" sz="1400" b="1" dirty="0" smtClean="0">
              <a:solidFill>
                <a:srgbClr val="FFC000"/>
              </a:solidFill>
            </a:endParaRPr>
          </a:p>
          <a:p>
            <a:r>
              <a:rPr lang="en-US" sz="1400" dirty="0" smtClean="0">
                <a:solidFill>
                  <a:schemeClr val="bg1"/>
                </a:solidFill>
              </a:rPr>
              <a:t>In 2011, after over a year of input from Point Loma stakeholders, an Empowered Schools Framework draft was developed as a starting point for framing the first steps towards empowerment and a strong cluster governance model.  </a:t>
            </a:r>
          </a:p>
          <a:p>
            <a:endParaRPr lang="en-US" sz="1400" dirty="0" smtClean="0">
              <a:solidFill>
                <a:schemeClr val="bg1"/>
              </a:solidFill>
            </a:endParaRPr>
          </a:p>
          <a:p>
            <a:pPr lvl="1">
              <a:buFont typeface="Wingdings" pitchFamily="2" charset="2"/>
              <a:buChar char="§"/>
            </a:pPr>
            <a:r>
              <a:rPr lang="en-US" sz="1400" dirty="0" smtClean="0">
                <a:solidFill>
                  <a:schemeClr val="bg1"/>
                </a:solidFill>
              </a:rPr>
              <a:t>  Budget</a:t>
            </a:r>
          </a:p>
          <a:p>
            <a:pPr lvl="1">
              <a:buFont typeface="Wingdings" pitchFamily="2" charset="2"/>
              <a:buChar char="§"/>
            </a:pPr>
            <a:r>
              <a:rPr lang="en-US" sz="1400" dirty="0" smtClean="0">
                <a:solidFill>
                  <a:schemeClr val="bg1"/>
                </a:solidFill>
              </a:rPr>
              <a:t>  Staffing</a:t>
            </a:r>
          </a:p>
          <a:p>
            <a:pPr lvl="1">
              <a:buFont typeface="Wingdings" pitchFamily="2" charset="2"/>
              <a:buChar char="§"/>
            </a:pPr>
            <a:r>
              <a:rPr lang="en-US" sz="1400" dirty="0" smtClean="0">
                <a:solidFill>
                  <a:schemeClr val="bg1"/>
                </a:solidFill>
              </a:rPr>
              <a:t>  Scheduling</a:t>
            </a:r>
          </a:p>
          <a:p>
            <a:pPr lvl="1">
              <a:buFont typeface="Wingdings" pitchFamily="2" charset="2"/>
              <a:buChar char="§"/>
            </a:pPr>
            <a:r>
              <a:rPr lang="en-US" sz="1400" dirty="0" smtClean="0">
                <a:solidFill>
                  <a:schemeClr val="bg1"/>
                </a:solidFill>
              </a:rPr>
              <a:t>  Accountability</a:t>
            </a:r>
          </a:p>
          <a:p>
            <a:pPr lvl="1">
              <a:buFont typeface="Wingdings" pitchFamily="2" charset="2"/>
              <a:buChar char="§"/>
            </a:pPr>
            <a:r>
              <a:rPr lang="en-US" sz="1400" dirty="0" smtClean="0">
                <a:solidFill>
                  <a:schemeClr val="bg1"/>
                </a:solidFill>
              </a:rPr>
              <a:t>  Scheduling</a:t>
            </a:r>
          </a:p>
          <a:p>
            <a:pPr lvl="1">
              <a:buFont typeface="Wingdings" pitchFamily="2" charset="2"/>
              <a:buChar char="§"/>
            </a:pPr>
            <a:r>
              <a:rPr lang="en-US" sz="1400" dirty="0" smtClean="0">
                <a:solidFill>
                  <a:schemeClr val="bg1"/>
                </a:solidFill>
              </a:rPr>
              <a:t>  Leadership</a:t>
            </a:r>
          </a:p>
          <a:p>
            <a:endParaRPr lang="en-US" sz="1400" dirty="0" smtClean="0">
              <a:solidFill>
                <a:schemeClr val="bg1"/>
              </a:solidFill>
            </a:endParaRPr>
          </a:p>
          <a:p>
            <a:r>
              <a:rPr lang="en-US" sz="1400" dirty="0" smtClean="0">
                <a:solidFill>
                  <a:schemeClr val="bg1"/>
                </a:solidFill>
              </a:rPr>
              <a:t>This framework is being developed to increase our ability at the cluster and at the school-site level to make real decisions that will move us towards ours vision of cluster-wide excellence.   </a:t>
            </a:r>
          </a:p>
          <a:p>
            <a:r>
              <a:rPr lang="en-US" sz="1400" dirty="0" smtClean="0">
                <a:solidFill>
                  <a:schemeClr val="bg1"/>
                </a:solidFill>
              </a:rPr>
              <a:t> </a:t>
            </a:r>
          </a:p>
        </p:txBody>
      </p:sp>
      <p:cxnSp>
        <p:nvCxnSpPr>
          <p:cNvPr id="15" name="Straight Connector 14"/>
          <p:cNvCxnSpPr/>
          <p:nvPr/>
        </p:nvCxnSpPr>
        <p:spPr>
          <a:xfrm rot="16200000" flipH="1">
            <a:off x="2095500" y="3924300"/>
            <a:ext cx="5334000" cy="7620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Picture 1"/>
          <p:cNvPicPr>
            <a:picLocks noChangeAspect="1" noChangeArrowheads="1"/>
          </p:cNvPicPr>
          <p:nvPr/>
        </p:nvPicPr>
        <p:blipFill>
          <a:blip r:embed="rId3" cstate="print"/>
          <a:srcRect/>
          <a:stretch>
            <a:fillRect/>
          </a:stretch>
        </p:blipFill>
        <p:spPr bwMode="auto">
          <a:xfrm>
            <a:off x="5181600" y="1524000"/>
            <a:ext cx="3474028" cy="4495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6"/>
          <p:cNvSpPr txBox="1">
            <a:spLocks noChangeArrowheads="1"/>
          </p:cNvSpPr>
          <p:nvPr/>
        </p:nvSpPr>
        <p:spPr bwMode="auto">
          <a:xfrm>
            <a:off x="152400" y="304800"/>
            <a:ext cx="3082895" cy="646331"/>
          </a:xfrm>
          <a:prstGeom prst="rect">
            <a:avLst/>
          </a:prstGeom>
          <a:noFill/>
          <a:ln w="9525">
            <a:noFill/>
            <a:miter lim="800000"/>
            <a:headEnd/>
            <a:tailEnd/>
          </a:ln>
        </p:spPr>
        <p:txBody>
          <a:bodyPr wrap="none">
            <a:spAutoFit/>
          </a:bodyPr>
          <a:lstStyle/>
          <a:p>
            <a:r>
              <a:rPr lang="en-US" sz="1800" b="1" dirty="0" smtClean="0">
                <a:solidFill>
                  <a:schemeClr val="bg1"/>
                </a:solidFill>
              </a:rPr>
              <a:t>Empowerment Framework</a:t>
            </a:r>
          </a:p>
          <a:p>
            <a:r>
              <a:rPr lang="en-US" sz="1800" b="1" dirty="0" smtClean="0">
                <a:solidFill>
                  <a:schemeClr val="bg1"/>
                </a:solidFill>
              </a:rPr>
              <a:t>Discussion </a:t>
            </a:r>
            <a:endParaRPr lang="en-US" sz="1800" b="1" dirty="0">
              <a:solidFill>
                <a:schemeClr val="bg1"/>
              </a:solidFill>
            </a:endParaRPr>
          </a:p>
        </p:txBody>
      </p:sp>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pic>
        <p:nvPicPr>
          <p:cNvPr id="54274" name="Picture 2"/>
          <p:cNvPicPr>
            <a:picLocks noChangeAspect="1" noChangeArrowheads="1"/>
          </p:cNvPicPr>
          <p:nvPr/>
        </p:nvPicPr>
        <p:blipFill>
          <a:blip r:embed="rId3" cstate="print"/>
          <a:stretch>
            <a:fillRect/>
          </a:stretch>
        </p:blipFill>
        <p:spPr bwMode="auto">
          <a:xfrm>
            <a:off x="3373564" y="1371600"/>
            <a:ext cx="4454272" cy="4648200"/>
          </a:xfrm>
          <a:prstGeom prst="rect">
            <a:avLst/>
          </a:prstGeom>
          <a:noFill/>
          <a:ln w="19050">
            <a:solidFill>
              <a:schemeClr val="bg1"/>
            </a:solidFill>
            <a:miter lim="800000"/>
            <a:headEnd/>
            <a:tailEnd/>
          </a:ln>
          <a:effectLst/>
        </p:spPr>
      </p:pic>
      <p:sp>
        <p:nvSpPr>
          <p:cNvPr id="9" name="Rectangle 8"/>
          <p:cNvSpPr/>
          <p:nvPr/>
        </p:nvSpPr>
        <p:spPr>
          <a:xfrm>
            <a:off x="762000" y="2209800"/>
            <a:ext cx="2438400" cy="2893100"/>
          </a:xfrm>
          <a:prstGeom prst="rect">
            <a:avLst/>
          </a:prstGeom>
        </p:spPr>
        <p:txBody>
          <a:bodyPr wrap="square">
            <a:spAutoFit/>
          </a:bodyPr>
          <a:lstStyle/>
          <a:p>
            <a:r>
              <a:rPr lang="en-US" sz="1400" b="1" dirty="0" smtClean="0">
                <a:solidFill>
                  <a:srgbClr val="FFC000"/>
                </a:solidFill>
              </a:rPr>
              <a:t>SUPPORTING SCHOOLS</a:t>
            </a:r>
          </a:p>
          <a:p>
            <a:endParaRPr lang="en-US" sz="1400" dirty="0" smtClean="0">
              <a:solidFill>
                <a:schemeClr val="bg1"/>
              </a:solidFill>
            </a:endParaRPr>
          </a:p>
          <a:p>
            <a:r>
              <a:rPr lang="en-US" sz="1400" dirty="0" smtClean="0">
                <a:solidFill>
                  <a:schemeClr val="bg1"/>
                </a:solidFill>
              </a:rPr>
              <a:t>Community input has made </a:t>
            </a:r>
            <a:br>
              <a:rPr lang="en-US" sz="1400" dirty="0" smtClean="0">
                <a:solidFill>
                  <a:schemeClr val="bg1"/>
                </a:solidFill>
              </a:rPr>
            </a:br>
            <a:r>
              <a:rPr lang="en-US" sz="1400" dirty="0" smtClean="0">
                <a:solidFill>
                  <a:schemeClr val="bg1"/>
                </a:solidFill>
              </a:rPr>
              <a:t>it clear that two levels of decision-making authority</a:t>
            </a:r>
            <a:br>
              <a:rPr lang="en-US" sz="1400" dirty="0" smtClean="0">
                <a:solidFill>
                  <a:schemeClr val="bg1"/>
                </a:solidFill>
              </a:rPr>
            </a:br>
            <a:r>
              <a:rPr lang="en-US" sz="1400" dirty="0" smtClean="0">
                <a:solidFill>
                  <a:schemeClr val="bg1"/>
                </a:solidFill>
              </a:rPr>
              <a:t> are needed to support the empowerment framework:</a:t>
            </a:r>
          </a:p>
          <a:p>
            <a:endParaRPr lang="en-US" sz="1400" dirty="0" smtClean="0">
              <a:solidFill>
                <a:schemeClr val="bg1"/>
              </a:solidFill>
            </a:endParaRPr>
          </a:p>
          <a:p>
            <a:pPr marL="342900" indent="-342900">
              <a:buAutoNum type="arabicParenR"/>
            </a:pPr>
            <a:r>
              <a:rPr lang="en-US" sz="1400" dirty="0" smtClean="0">
                <a:solidFill>
                  <a:schemeClr val="bg1"/>
                </a:solidFill>
              </a:rPr>
              <a:t>At the school site level</a:t>
            </a:r>
            <a:br>
              <a:rPr lang="en-US" sz="1400" dirty="0" smtClean="0">
                <a:solidFill>
                  <a:schemeClr val="bg1"/>
                </a:solidFill>
              </a:rPr>
            </a:br>
            <a:endParaRPr lang="en-US" sz="1400" dirty="0" smtClean="0">
              <a:solidFill>
                <a:schemeClr val="bg1"/>
              </a:solidFill>
            </a:endParaRPr>
          </a:p>
          <a:p>
            <a:pPr marL="342900" indent="-342900">
              <a:buAutoNum type="arabicParenR"/>
            </a:pPr>
            <a:r>
              <a:rPr lang="en-US" sz="1400" dirty="0" smtClean="0">
                <a:solidFill>
                  <a:schemeClr val="bg1"/>
                </a:solidFill>
              </a:rPr>
              <a:t>At the cluster level </a:t>
            </a:r>
            <a:br>
              <a:rPr lang="en-US" sz="1400" dirty="0" smtClean="0">
                <a:solidFill>
                  <a:schemeClr val="bg1"/>
                </a:solidFill>
              </a:rPr>
            </a:br>
            <a:r>
              <a:rPr lang="en-US" sz="1400" dirty="0" smtClean="0">
                <a:solidFill>
                  <a:schemeClr val="bg1"/>
                </a:solidFill>
              </a:rPr>
              <a:t>to support our </a:t>
            </a:r>
            <a:br>
              <a:rPr lang="en-US" sz="1400" dirty="0" smtClean="0">
                <a:solidFill>
                  <a:schemeClr val="bg1"/>
                </a:solidFill>
              </a:rPr>
            </a:br>
            <a:r>
              <a:rPr lang="en-US" sz="1400" dirty="0" smtClean="0">
                <a:solidFill>
                  <a:schemeClr val="bg1"/>
                </a:solidFill>
              </a:rPr>
              <a:t>ten school sites.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9" name="Text Box 6"/>
          <p:cNvSpPr txBox="1">
            <a:spLocks noChangeArrowheads="1"/>
          </p:cNvSpPr>
          <p:nvPr/>
        </p:nvSpPr>
        <p:spPr bwMode="auto">
          <a:xfrm>
            <a:off x="152400" y="304800"/>
            <a:ext cx="3070071" cy="646331"/>
          </a:xfrm>
          <a:prstGeom prst="rect">
            <a:avLst/>
          </a:prstGeom>
          <a:noFill/>
          <a:ln w="9525">
            <a:noFill/>
            <a:miter lim="800000"/>
            <a:headEnd/>
            <a:tailEnd/>
          </a:ln>
        </p:spPr>
        <p:txBody>
          <a:bodyPr wrap="none">
            <a:spAutoFit/>
          </a:bodyPr>
          <a:lstStyle/>
          <a:p>
            <a:r>
              <a:rPr lang="en-US" sz="1800" b="1" dirty="0" smtClean="0">
                <a:solidFill>
                  <a:schemeClr val="bg1"/>
                </a:solidFill>
              </a:rPr>
              <a:t>Empowerment Framework</a:t>
            </a:r>
          </a:p>
          <a:p>
            <a:r>
              <a:rPr lang="en-US" sz="1800" b="1" dirty="0" smtClean="0">
                <a:solidFill>
                  <a:schemeClr val="bg1"/>
                </a:solidFill>
              </a:rPr>
              <a:t>Discussion </a:t>
            </a:r>
            <a:endParaRPr lang="en-US" sz="1800" b="1" dirty="0">
              <a:solidFill>
                <a:schemeClr val="bg1"/>
              </a:solidFill>
            </a:endParaRPr>
          </a:p>
        </p:txBody>
      </p:sp>
      <p:cxnSp>
        <p:nvCxnSpPr>
          <p:cNvPr id="24" name="Straight Connector 23"/>
          <p:cNvCxnSpPr/>
          <p:nvPr/>
        </p:nvCxnSpPr>
        <p:spPr>
          <a:xfrm>
            <a:off x="228600" y="4038600"/>
            <a:ext cx="86868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914400" y="1644879"/>
            <a:ext cx="1981200" cy="2031325"/>
          </a:xfrm>
          <a:prstGeom prst="rect">
            <a:avLst/>
          </a:prstGeom>
          <a:ln w="25400" cap="flat" cmpd="sng" algn="ctr">
            <a:solidFill>
              <a:schemeClr val="accent1">
                <a:shade val="95000"/>
                <a:satMod val="105000"/>
              </a:schemeClr>
            </a:solidFill>
            <a:prstDash val="solid"/>
            <a:round/>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anchor="ctr">
            <a:spAutoFit/>
          </a:bodyPr>
          <a:lstStyle/>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site?</a:t>
            </a:r>
          </a:p>
          <a:p>
            <a:pPr algn="ctr"/>
            <a:endParaRPr lang="en-US" sz="1400" dirty="0" smtClean="0">
              <a:solidFill>
                <a:schemeClr val="tx1"/>
              </a:solidFill>
              <a:latin typeface="Arial" pitchFamily="34" charset="0"/>
              <a:cs typeface="Arial" pitchFamily="34" charset="0"/>
            </a:endParaRPr>
          </a:p>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cluster?</a:t>
            </a:r>
          </a:p>
        </p:txBody>
      </p:sp>
      <p:sp>
        <p:nvSpPr>
          <p:cNvPr id="12" name="Rectangle 11"/>
          <p:cNvSpPr/>
          <p:nvPr/>
        </p:nvSpPr>
        <p:spPr>
          <a:xfrm>
            <a:off x="3810000" y="1600200"/>
            <a:ext cx="5105400" cy="224676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en-US" sz="1400" b="1" i="1" dirty="0" smtClean="0">
                <a:solidFill>
                  <a:schemeClr val="bg1"/>
                </a:solidFill>
                <a:latin typeface="Arial" pitchFamily="34" charset="0"/>
                <a:cs typeface="Arial" pitchFamily="34" charset="0"/>
              </a:rPr>
              <a:t>SOME COMMENTS WE HAVE HEARD:</a:t>
            </a:r>
            <a:r>
              <a:rPr lang="en-US" sz="1400" i="1" dirty="0" smtClean="0">
                <a:solidFill>
                  <a:schemeClr val="bg1"/>
                </a:solidFill>
              </a:rPr>
              <a:t/>
            </a:r>
            <a:br>
              <a:rPr lang="en-US" sz="1400" i="1" dirty="0" smtClean="0">
                <a:solidFill>
                  <a:schemeClr val="bg1"/>
                </a:solidFill>
              </a:rPr>
            </a:br>
            <a:endParaRPr lang="en-US" sz="1400" i="1" dirty="0" smtClean="0">
              <a:solidFill>
                <a:schemeClr val="bg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A fair share of the funding from the district to the cluster-level.  </a:t>
            </a:r>
            <a:br>
              <a:rPr lang="en-US" sz="1400" dirty="0" smtClean="0">
                <a:solidFill>
                  <a:schemeClr val="tx1"/>
                </a:solidFill>
                <a:latin typeface="Arial" pitchFamily="34" charset="0"/>
                <a:cs typeface="Arial" pitchFamily="34" charset="0"/>
              </a:rPr>
            </a:br>
            <a:endParaRPr lang="en-US" sz="1400" dirty="0" smtClean="0">
              <a:solidFill>
                <a:schemeClr val="tx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Budget authority for programs and facilities that meet a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 cluster-wide need (</a:t>
            </a:r>
            <a:r>
              <a:rPr lang="en-US" sz="1000" dirty="0" smtClean="0">
                <a:solidFill>
                  <a:schemeClr val="tx1"/>
                </a:solidFill>
                <a:latin typeface="Arial" pitchFamily="34" charset="0"/>
                <a:cs typeface="Arial" pitchFamily="34" charset="0"/>
              </a:rPr>
              <a:t>e.g.  VAPA, professional development, multi-purpose field</a:t>
            </a:r>
            <a:r>
              <a:rPr lang="en-US" sz="1400" dirty="0" smtClean="0">
                <a:solidFill>
                  <a:schemeClr val="tx1"/>
                </a:solidFill>
                <a:latin typeface="Arial" pitchFamily="34" charset="0"/>
                <a:cs typeface="Arial" pitchFamily="34" charset="0"/>
              </a:rPr>
              <a:t>)</a:t>
            </a:r>
            <a:br>
              <a:rPr lang="en-US" sz="1400" dirty="0" smtClean="0">
                <a:solidFill>
                  <a:schemeClr val="tx1"/>
                </a:solidFill>
                <a:latin typeface="Arial" pitchFamily="34" charset="0"/>
                <a:cs typeface="Arial" pitchFamily="34" charset="0"/>
              </a:rPr>
            </a:br>
            <a:endParaRPr lang="en-US" sz="1400" dirty="0" smtClean="0">
              <a:solidFill>
                <a:schemeClr val="tx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Funding that follows the student, particularly the additional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 funding that goes along with students from socio-</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 economically disadvantages families (</a:t>
            </a:r>
            <a:r>
              <a:rPr lang="en-US" sz="1000" dirty="0" smtClean="0">
                <a:solidFill>
                  <a:schemeClr val="tx1"/>
                </a:solidFill>
                <a:latin typeface="Arial" pitchFamily="34" charset="0"/>
                <a:cs typeface="Arial" pitchFamily="34" charset="0"/>
              </a:rPr>
              <a:t>TITLE1</a:t>
            </a:r>
            <a:r>
              <a:rPr lang="en-US" sz="1400" dirty="0" smtClean="0">
                <a:solidFill>
                  <a:schemeClr val="tx1"/>
                </a:solidFill>
                <a:latin typeface="Arial" pitchFamily="34" charset="0"/>
                <a:cs typeface="Arial" pitchFamily="34" charset="0"/>
              </a:rPr>
              <a:t>)</a:t>
            </a:r>
          </a:p>
        </p:txBody>
      </p:sp>
      <p:graphicFrame>
        <p:nvGraphicFramePr>
          <p:cNvPr id="14" name="Table 13"/>
          <p:cNvGraphicFramePr>
            <a:graphicFrameLocks noGrp="1"/>
          </p:cNvGraphicFramePr>
          <p:nvPr/>
        </p:nvGraphicFramePr>
        <p:xfrm>
          <a:off x="1143000" y="4546600"/>
          <a:ext cx="6781800" cy="1854200"/>
        </p:xfrm>
        <a:graphic>
          <a:graphicData uri="http://schemas.openxmlformats.org/drawingml/2006/table">
            <a:tbl>
              <a:tblPr firstRow="1" bandRow="1">
                <a:tableStyleId>{5C22544A-7EE6-4342-B048-85BDC9FD1C3A}</a:tableStyleId>
              </a:tblPr>
              <a:tblGrid>
                <a:gridCol w="3390900"/>
                <a:gridCol w="3390900"/>
              </a:tblGrid>
              <a:tr h="370840">
                <a:tc>
                  <a:txBody>
                    <a:bodyPr/>
                    <a:lstStyle/>
                    <a:p>
                      <a:r>
                        <a:rPr lang="en-US" dirty="0" smtClean="0"/>
                        <a:t>SITE LEVEL</a:t>
                      </a:r>
                      <a:endParaRPr lang="en-US" dirty="0"/>
                    </a:p>
                  </a:txBody>
                  <a:tcPr/>
                </a:tc>
                <a:tc>
                  <a:txBody>
                    <a:bodyPr/>
                    <a:lstStyle/>
                    <a:p>
                      <a:r>
                        <a:rPr lang="en-US" dirty="0" smtClean="0"/>
                        <a:t>CLUSTER LEVEL</a:t>
                      </a:r>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bl>
          </a:graphicData>
        </a:graphic>
      </p:graphicFrame>
      <p:sp>
        <p:nvSpPr>
          <p:cNvPr id="16" name="Text Box 6"/>
          <p:cNvSpPr txBox="1">
            <a:spLocks noChangeArrowheads="1"/>
          </p:cNvSpPr>
          <p:nvPr/>
        </p:nvSpPr>
        <p:spPr bwMode="auto">
          <a:xfrm>
            <a:off x="1208542" y="4083870"/>
            <a:ext cx="6519821" cy="369332"/>
          </a:xfrm>
          <a:prstGeom prst="rect">
            <a:avLst/>
          </a:prstGeom>
          <a:noFill/>
          <a:ln w="9525">
            <a:noFill/>
            <a:miter lim="800000"/>
            <a:headEnd/>
            <a:tailEnd/>
          </a:ln>
        </p:spPr>
        <p:txBody>
          <a:bodyPr wrap="none">
            <a:spAutoFit/>
          </a:bodyPr>
          <a:lstStyle/>
          <a:p>
            <a:pPr lvl="0" algn="ctr"/>
            <a:r>
              <a:rPr lang="en-US" sz="1800" b="1" dirty="0" smtClean="0">
                <a:solidFill>
                  <a:srgbClr val="FFCC00"/>
                </a:solidFill>
              </a:rPr>
              <a:t>What kind of decision-making authority do you want for…</a:t>
            </a:r>
            <a:endParaRPr lang="en-US" sz="1800" b="1" dirty="0">
              <a:solidFill>
                <a:srgbClr val="FFCC00"/>
              </a:solidFill>
            </a:endParaRPr>
          </a:p>
        </p:txBody>
      </p:sp>
      <p:sp>
        <p:nvSpPr>
          <p:cNvPr id="17" name="TextBox 16"/>
          <p:cNvSpPr txBox="1"/>
          <p:nvPr/>
        </p:nvSpPr>
        <p:spPr>
          <a:xfrm>
            <a:off x="3581400" y="914400"/>
            <a:ext cx="1917312" cy="584776"/>
          </a:xfrm>
          <a:prstGeom prst="rect">
            <a:avLst/>
          </a:prstGeom>
          <a:noFill/>
        </p:spPr>
        <p:txBody>
          <a:bodyPr wrap="none" rtlCol="0">
            <a:spAutoFit/>
          </a:bodyPr>
          <a:lstStyle/>
          <a:p>
            <a:r>
              <a:rPr lang="en-US" sz="3200" b="1" dirty="0" smtClean="0">
                <a:solidFill>
                  <a:srgbClr val="FFCC00"/>
                </a:solidFill>
                <a:latin typeface="Arial" pitchFamily="34" charset="0"/>
                <a:cs typeface="Arial" pitchFamily="34" charset="0"/>
              </a:rPr>
              <a:t>BUDGET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9" name="Text Box 6"/>
          <p:cNvSpPr txBox="1">
            <a:spLocks noChangeArrowheads="1"/>
          </p:cNvSpPr>
          <p:nvPr/>
        </p:nvSpPr>
        <p:spPr bwMode="auto">
          <a:xfrm>
            <a:off x="152400" y="304800"/>
            <a:ext cx="3070071" cy="646331"/>
          </a:xfrm>
          <a:prstGeom prst="rect">
            <a:avLst/>
          </a:prstGeom>
          <a:noFill/>
          <a:ln w="9525">
            <a:noFill/>
            <a:miter lim="800000"/>
            <a:headEnd/>
            <a:tailEnd/>
          </a:ln>
        </p:spPr>
        <p:txBody>
          <a:bodyPr wrap="none">
            <a:spAutoFit/>
          </a:bodyPr>
          <a:lstStyle/>
          <a:p>
            <a:r>
              <a:rPr lang="en-US" sz="1800" b="1" dirty="0" smtClean="0">
                <a:solidFill>
                  <a:schemeClr val="bg1"/>
                </a:solidFill>
              </a:rPr>
              <a:t>Empowerment Framework</a:t>
            </a:r>
          </a:p>
          <a:p>
            <a:r>
              <a:rPr lang="en-US" sz="1800" b="1" dirty="0" smtClean="0">
                <a:solidFill>
                  <a:schemeClr val="bg1"/>
                </a:solidFill>
              </a:rPr>
              <a:t>Discussion </a:t>
            </a:r>
            <a:endParaRPr lang="en-US" sz="1800" b="1" dirty="0">
              <a:solidFill>
                <a:schemeClr val="bg1"/>
              </a:solidFill>
            </a:endParaRPr>
          </a:p>
        </p:txBody>
      </p:sp>
      <p:cxnSp>
        <p:nvCxnSpPr>
          <p:cNvPr id="24" name="Straight Connector 23"/>
          <p:cNvCxnSpPr/>
          <p:nvPr/>
        </p:nvCxnSpPr>
        <p:spPr>
          <a:xfrm>
            <a:off x="228600" y="4038600"/>
            <a:ext cx="86868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914400" y="1644879"/>
            <a:ext cx="1981200" cy="2031325"/>
          </a:xfrm>
          <a:prstGeom prst="rect">
            <a:avLst/>
          </a:prstGeom>
          <a:ln w="25400" cap="flat" cmpd="sng" algn="ctr">
            <a:solidFill>
              <a:schemeClr val="accent1">
                <a:shade val="95000"/>
                <a:satMod val="105000"/>
              </a:schemeClr>
            </a:solidFill>
            <a:prstDash val="solid"/>
            <a:round/>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anchor="ctr">
            <a:spAutoFit/>
          </a:bodyPr>
          <a:lstStyle/>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site?</a:t>
            </a:r>
          </a:p>
          <a:p>
            <a:pPr algn="ctr"/>
            <a:endParaRPr lang="en-US" sz="1400" dirty="0" smtClean="0">
              <a:solidFill>
                <a:schemeClr val="tx1"/>
              </a:solidFill>
              <a:latin typeface="Arial" pitchFamily="34" charset="0"/>
              <a:cs typeface="Arial" pitchFamily="34" charset="0"/>
            </a:endParaRPr>
          </a:p>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cluster?</a:t>
            </a:r>
          </a:p>
        </p:txBody>
      </p:sp>
      <p:sp>
        <p:nvSpPr>
          <p:cNvPr id="12" name="Rectangle 11"/>
          <p:cNvSpPr/>
          <p:nvPr/>
        </p:nvSpPr>
        <p:spPr>
          <a:xfrm>
            <a:off x="3505200" y="1524000"/>
            <a:ext cx="5410200" cy="2462213"/>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en-US" sz="1400" b="1" i="1" dirty="0" smtClean="0">
                <a:solidFill>
                  <a:schemeClr val="bg1"/>
                </a:solidFill>
                <a:latin typeface="Arial" pitchFamily="34" charset="0"/>
                <a:cs typeface="Arial" pitchFamily="34" charset="0"/>
              </a:rPr>
              <a:t>SOME COMMENTS WE HAVE HEARD:</a:t>
            </a:r>
            <a:r>
              <a:rPr lang="en-US" sz="1400" i="1" dirty="0" smtClean="0">
                <a:solidFill>
                  <a:schemeClr val="bg1"/>
                </a:solidFill>
              </a:rPr>
              <a:t/>
            </a:r>
            <a:br>
              <a:rPr lang="en-US" sz="1400" i="1" dirty="0" smtClean="0">
                <a:solidFill>
                  <a:schemeClr val="bg1"/>
                </a:solidFill>
              </a:rPr>
            </a:br>
            <a:endParaRPr lang="en-US" sz="1400" i="1" dirty="0" smtClean="0">
              <a:solidFill>
                <a:schemeClr val="bg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Closing of small schools in the cluster.</a:t>
            </a:r>
          </a:p>
          <a:p>
            <a:pPr>
              <a:buFont typeface="Arial"/>
              <a:buChar char="•"/>
            </a:pPr>
            <a:endParaRPr lang="en-US" sz="1400" dirty="0" smtClean="0">
              <a:solidFill>
                <a:schemeClr val="tx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Continuity of cohesive teaching teams at the school-site level.</a:t>
            </a:r>
          </a:p>
          <a:p>
            <a:pPr>
              <a:buFont typeface="Arial"/>
              <a:buChar char="•"/>
            </a:pPr>
            <a:endParaRPr lang="en-US" sz="1400" dirty="0" smtClean="0">
              <a:solidFill>
                <a:schemeClr val="tx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Flexibility for professional development across school levels.</a:t>
            </a:r>
          </a:p>
          <a:p>
            <a:pPr>
              <a:buFont typeface="Arial"/>
              <a:buChar char="•"/>
            </a:pPr>
            <a:endParaRPr lang="en-US" sz="1400" dirty="0" smtClean="0">
              <a:solidFill>
                <a:schemeClr val="tx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Class size &amp; number of students each teacher instructs per day</a:t>
            </a:r>
            <a:br>
              <a:rPr lang="en-US" sz="1400" dirty="0" smtClean="0">
                <a:solidFill>
                  <a:schemeClr val="tx1"/>
                </a:solidFill>
                <a:latin typeface="Arial" pitchFamily="34" charset="0"/>
                <a:cs typeface="Arial" pitchFamily="34" charset="0"/>
              </a:rPr>
            </a:br>
            <a:endParaRPr lang="en-US" sz="1400" dirty="0" smtClean="0">
              <a:solidFill>
                <a:schemeClr val="tx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Quality teaching teams across all school sites.</a:t>
            </a:r>
          </a:p>
        </p:txBody>
      </p:sp>
      <p:graphicFrame>
        <p:nvGraphicFramePr>
          <p:cNvPr id="14" name="Table 13"/>
          <p:cNvGraphicFramePr>
            <a:graphicFrameLocks noGrp="1"/>
          </p:cNvGraphicFramePr>
          <p:nvPr/>
        </p:nvGraphicFramePr>
        <p:xfrm>
          <a:off x="1143000" y="4546600"/>
          <a:ext cx="6781800" cy="1854200"/>
        </p:xfrm>
        <a:graphic>
          <a:graphicData uri="http://schemas.openxmlformats.org/drawingml/2006/table">
            <a:tbl>
              <a:tblPr firstRow="1" bandRow="1">
                <a:tableStyleId>{5C22544A-7EE6-4342-B048-85BDC9FD1C3A}</a:tableStyleId>
              </a:tblPr>
              <a:tblGrid>
                <a:gridCol w="3390900"/>
                <a:gridCol w="3390900"/>
              </a:tblGrid>
              <a:tr h="370840">
                <a:tc>
                  <a:txBody>
                    <a:bodyPr/>
                    <a:lstStyle/>
                    <a:p>
                      <a:r>
                        <a:rPr lang="en-US" dirty="0" smtClean="0"/>
                        <a:t>SITE LEVEL</a:t>
                      </a:r>
                      <a:endParaRPr lang="en-US" dirty="0"/>
                    </a:p>
                  </a:txBody>
                  <a:tcPr/>
                </a:tc>
                <a:tc>
                  <a:txBody>
                    <a:bodyPr/>
                    <a:lstStyle/>
                    <a:p>
                      <a:r>
                        <a:rPr lang="en-US" dirty="0" smtClean="0"/>
                        <a:t>CLUSTER LEVEL</a:t>
                      </a:r>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bl>
          </a:graphicData>
        </a:graphic>
      </p:graphicFrame>
      <p:sp>
        <p:nvSpPr>
          <p:cNvPr id="16" name="Text Box 6"/>
          <p:cNvSpPr txBox="1">
            <a:spLocks noChangeArrowheads="1"/>
          </p:cNvSpPr>
          <p:nvPr/>
        </p:nvSpPr>
        <p:spPr bwMode="auto">
          <a:xfrm>
            <a:off x="1208542" y="4083870"/>
            <a:ext cx="6519821" cy="369332"/>
          </a:xfrm>
          <a:prstGeom prst="rect">
            <a:avLst/>
          </a:prstGeom>
          <a:noFill/>
          <a:ln w="9525">
            <a:noFill/>
            <a:miter lim="800000"/>
            <a:headEnd/>
            <a:tailEnd/>
          </a:ln>
        </p:spPr>
        <p:txBody>
          <a:bodyPr wrap="none">
            <a:spAutoFit/>
          </a:bodyPr>
          <a:lstStyle/>
          <a:p>
            <a:pPr lvl="0" algn="ctr"/>
            <a:r>
              <a:rPr lang="en-US" sz="1800" b="1" dirty="0" smtClean="0">
                <a:solidFill>
                  <a:srgbClr val="FFCC00"/>
                </a:solidFill>
              </a:rPr>
              <a:t>What kind of decision-making authority do you want for…</a:t>
            </a:r>
            <a:endParaRPr lang="en-US" sz="1800" b="1" dirty="0">
              <a:solidFill>
                <a:srgbClr val="FFCC00"/>
              </a:solidFill>
            </a:endParaRPr>
          </a:p>
        </p:txBody>
      </p:sp>
      <p:sp>
        <p:nvSpPr>
          <p:cNvPr id="17" name="TextBox 16"/>
          <p:cNvSpPr txBox="1"/>
          <p:nvPr/>
        </p:nvSpPr>
        <p:spPr>
          <a:xfrm>
            <a:off x="3352800" y="914400"/>
            <a:ext cx="2205852" cy="584776"/>
          </a:xfrm>
          <a:prstGeom prst="rect">
            <a:avLst/>
          </a:prstGeom>
          <a:noFill/>
        </p:spPr>
        <p:txBody>
          <a:bodyPr wrap="none" rtlCol="0">
            <a:spAutoFit/>
          </a:bodyPr>
          <a:lstStyle/>
          <a:p>
            <a:r>
              <a:rPr lang="en-US" sz="3200" b="1" dirty="0" smtClean="0">
                <a:solidFill>
                  <a:srgbClr val="FFCC00"/>
                </a:solidFill>
                <a:latin typeface="Arial" pitchFamily="34" charset="0"/>
                <a:cs typeface="Arial" pitchFamily="34" charset="0"/>
              </a:rPr>
              <a:t>STAFFING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9" name="Text Box 6"/>
          <p:cNvSpPr txBox="1">
            <a:spLocks noChangeArrowheads="1"/>
          </p:cNvSpPr>
          <p:nvPr/>
        </p:nvSpPr>
        <p:spPr bwMode="auto">
          <a:xfrm>
            <a:off x="152400" y="304800"/>
            <a:ext cx="3070071" cy="646331"/>
          </a:xfrm>
          <a:prstGeom prst="rect">
            <a:avLst/>
          </a:prstGeom>
          <a:noFill/>
          <a:ln w="9525">
            <a:noFill/>
            <a:miter lim="800000"/>
            <a:headEnd/>
            <a:tailEnd/>
          </a:ln>
        </p:spPr>
        <p:txBody>
          <a:bodyPr wrap="none">
            <a:spAutoFit/>
          </a:bodyPr>
          <a:lstStyle/>
          <a:p>
            <a:r>
              <a:rPr lang="en-US" sz="1800" b="1" dirty="0" smtClean="0">
                <a:solidFill>
                  <a:schemeClr val="bg1"/>
                </a:solidFill>
              </a:rPr>
              <a:t>Empowerment Framework</a:t>
            </a:r>
          </a:p>
          <a:p>
            <a:r>
              <a:rPr lang="en-US" sz="1800" b="1" dirty="0" smtClean="0">
                <a:solidFill>
                  <a:schemeClr val="bg1"/>
                </a:solidFill>
              </a:rPr>
              <a:t>Discussion </a:t>
            </a:r>
            <a:endParaRPr lang="en-US" sz="1800" b="1" dirty="0">
              <a:solidFill>
                <a:schemeClr val="bg1"/>
              </a:solidFill>
            </a:endParaRPr>
          </a:p>
        </p:txBody>
      </p:sp>
      <p:cxnSp>
        <p:nvCxnSpPr>
          <p:cNvPr id="24" name="Straight Connector 23"/>
          <p:cNvCxnSpPr/>
          <p:nvPr/>
        </p:nvCxnSpPr>
        <p:spPr>
          <a:xfrm>
            <a:off x="228600" y="4038600"/>
            <a:ext cx="86868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914400" y="1644879"/>
            <a:ext cx="1981200" cy="2031325"/>
          </a:xfrm>
          <a:prstGeom prst="rect">
            <a:avLst/>
          </a:prstGeom>
          <a:ln w="25400" cap="flat" cmpd="sng" algn="ctr">
            <a:solidFill>
              <a:schemeClr val="accent1">
                <a:shade val="95000"/>
                <a:satMod val="105000"/>
              </a:schemeClr>
            </a:solidFill>
            <a:prstDash val="solid"/>
            <a:round/>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anchor="ctr">
            <a:spAutoFit/>
          </a:bodyPr>
          <a:lstStyle/>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site?</a:t>
            </a:r>
          </a:p>
          <a:p>
            <a:pPr algn="ctr"/>
            <a:endParaRPr lang="en-US" sz="1400" dirty="0" smtClean="0">
              <a:solidFill>
                <a:schemeClr val="tx1"/>
              </a:solidFill>
              <a:latin typeface="Arial" pitchFamily="34" charset="0"/>
              <a:cs typeface="Arial" pitchFamily="34" charset="0"/>
            </a:endParaRPr>
          </a:p>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cluster?</a:t>
            </a:r>
          </a:p>
        </p:txBody>
      </p:sp>
      <p:sp>
        <p:nvSpPr>
          <p:cNvPr id="14" name="Rectangle 13"/>
          <p:cNvSpPr/>
          <p:nvPr/>
        </p:nvSpPr>
        <p:spPr>
          <a:xfrm>
            <a:off x="3810000" y="1600200"/>
            <a:ext cx="5105400" cy="203132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en-US" sz="1400" b="1" i="1" dirty="0" smtClean="0">
                <a:solidFill>
                  <a:schemeClr val="bg1"/>
                </a:solidFill>
                <a:latin typeface="Arial" pitchFamily="34" charset="0"/>
                <a:cs typeface="Arial" pitchFamily="34" charset="0"/>
              </a:rPr>
              <a:t>SOME COMMENTS WE HAVE HEARD:</a:t>
            </a:r>
            <a:r>
              <a:rPr lang="en-US" sz="1400" i="1" dirty="0" smtClean="0">
                <a:solidFill>
                  <a:schemeClr val="bg1"/>
                </a:solidFill>
              </a:rPr>
              <a:t/>
            </a:r>
            <a:br>
              <a:rPr lang="en-US" sz="1400" i="1" dirty="0" smtClean="0">
                <a:solidFill>
                  <a:schemeClr val="bg1"/>
                </a:solidFill>
              </a:rPr>
            </a:br>
            <a:endParaRPr lang="en-US" sz="1400" i="1" dirty="0" smtClean="0">
              <a:solidFill>
                <a:schemeClr val="bg1"/>
              </a:solidFill>
              <a:latin typeface="Arial" pitchFamily="34" charset="0"/>
              <a:cs typeface="Arial" pitchFamily="34" charset="0"/>
            </a:endParaRPr>
          </a:p>
          <a:p>
            <a:pPr lvl="0">
              <a:buFont typeface="Arial"/>
              <a:buChar char="•"/>
            </a:pPr>
            <a:r>
              <a:rPr lang="en-US" sz="1400" dirty="0" smtClean="0">
                <a:latin typeface="Arial"/>
                <a:cs typeface="Arial"/>
              </a:rPr>
              <a:t>Coordination of bell times.</a:t>
            </a:r>
          </a:p>
          <a:p>
            <a:pPr lvl="0">
              <a:buFont typeface="Arial"/>
              <a:buChar char="•"/>
            </a:pPr>
            <a:endParaRPr lang="en-US" sz="1400" dirty="0" smtClean="0">
              <a:latin typeface="Arial"/>
              <a:cs typeface="Arial"/>
            </a:endParaRPr>
          </a:p>
          <a:p>
            <a:pPr lvl="0">
              <a:buFont typeface="Arial"/>
              <a:buChar char="•"/>
            </a:pPr>
            <a:r>
              <a:rPr lang="en-US" sz="1400" dirty="0" smtClean="0">
                <a:latin typeface="Arial"/>
                <a:cs typeface="Arial"/>
              </a:rPr>
              <a:t>Coordination of busing schedules.</a:t>
            </a:r>
          </a:p>
          <a:p>
            <a:pPr lvl="0">
              <a:buFont typeface="Arial"/>
              <a:buChar char="•"/>
            </a:pPr>
            <a:endParaRPr lang="en-US" sz="1400" dirty="0" smtClean="0">
              <a:latin typeface="Arial"/>
              <a:cs typeface="Arial"/>
            </a:endParaRPr>
          </a:p>
          <a:p>
            <a:pPr lvl="0">
              <a:buFont typeface="Arial"/>
              <a:buChar char="•"/>
            </a:pPr>
            <a:r>
              <a:rPr lang="en-US" sz="1400" dirty="0" smtClean="0">
                <a:latin typeface="Arial"/>
                <a:cs typeface="Arial"/>
              </a:rPr>
              <a:t>Authority over daily calendars and class time to ensure </a:t>
            </a:r>
            <a:br>
              <a:rPr lang="en-US" sz="1400" dirty="0" smtClean="0">
                <a:latin typeface="Arial"/>
                <a:cs typeface="Arial"/>
              </a:rPr>
            </a:br>
            <a:r>
              <a:rPr lang="en-US" sz="1400" dirty="0" smtClean="0">
                <a:latin typeface="Arial"/>
                <a:cs typeface="Arial"/>
              </a:rPr>
              <a:t> flexibility for professional development and for programs </a:t>
            </a:r>
            <a:br>
              <a:rPr lang="en-US" sz="1400" dirty="0" smtClean="0">
                <a:latin typeface="Arial"/>
                <a:cs typeface="Arial"/>
              </a:rPr>
            </a:br>
            <a:r>
              <a:rPr lang="en-US" sz="1400" dirty="0" smtClean="0">
                <a:latin typeface="Arial"/>
                <a:cs typeface="Arial"/>
              </a:rPr>
              <a:t> such as internships and project-based learning.</a:t>
            </a:r>
          </a:p>
        </p:txBody>
      </p:sp>
      <p:graphicFrame>
        <p:nvGraphicFramePr>
          <p:cNvPr id="16" name="Table 15"/>
          <p:cNvGraphicFramePr>
            <a:graphicFrameLocks noGrp="1"/>
          </p:cNvGraphicFramePr>
          <p:nvPr/>
        </p:nvGraphicFramePr>
        <p:xfrm>
          <a:off x="1143000" y="4546600"/>
          <a:ext cx="6781800" cy="1854200"/>
        </p:xfrm>
        <a:graphic>
          <a:graphicData uri="http://schemas.openxmlformats.org/drawingml/2006/table">
            <a:tbl>
              <a:tblPr firstRow="1" bandRow="1">
                <a:tableStyleId>{5C22544A-7EE6-4342-B048-85BDC9FD1C3A}</a:tableStyleId>
              </a:tblPr>
              <a:tblGrid>
                <a:gridCol w="3390900"/>
                <a:gridCol w="3390900"/>
              </a:tblGrid>
              <a:tr h="370840">
                <a:tc>
                  <a:txBody>
                    <a:bodyPr/>
                    <a:lstStyle/>
                    <a:p>
                      <a:r>
                        <a:rPr lang="en-US" dirty="0" smtClean="0"/>
                        <a:t>SITE LEVEL</a:t>
                      </a:r>
                      <a:endParaRPr lang="en-US" dirty="0"/>
                    </a:p>
                  </a:txBody>
                  <a:tcPr/>
                </a:tc>
                <a:tc>
                  <a:txBody>
                    <a:bodyPr/>
                    <a:lstStyle/>
                    <a:p>
                      <a:r>
                        <a:rPr lang="en-US" dirty="0" smtClean="0"/>
                        <a:t>CLUSTER LEVEL</a:t>
                      </a:r>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bl>
          </a:graphicData>
        </a:graphic>
      </p:graphicFrame>
      <p:sp>
        <p:nvSpPr>
          <p:cNvPr id="17" name="Text Box 6"/>
          <p:cNvSpPr txBox="1">
            <a:spLocks noChangeArrowheads="1"/>
          </p:cNvSpPr>
          <p:nvPr/>
        </p:nvSpPr>
        <p:spPr bwMode="auto">
          <a:xfrm>
            <a:off x="1208542" y="4083870"/>
            <a:ext cx="6519821" cy="369332"/>
          </a:xfrm>
          <a:prstGeom prst="rect">
            <a:avLst/>
          </a:prstGeom>
          <a:noFill/>
          <a:ln w="9525">
            <a:noFill/>
            <a:miter lim="800000"/>
            <a:headEnd/>
            <a:tailEnd/>
          </a:ln>
        </p:spPr>
        <p:txBody>
          <a:bodyPr wrap="none">
            <a:spAutoFit/>
          </a:bodyPr>
          <a:lstStyle/>
          <a:p>
            <a:pPr lvl="0" algn="ctr"/>
            <a:r>
              <a:rPr lang="en-US" sz="1800" b="1" dirty="0" smtClean="0">
                <a:solidFill>
                  <a:srgbClr val="FFCC00"/>
                </a:solidFill>
              </a:rPr>
              <a:t>What kind of decision-making authority do you want for…</a:t>
            </a:r>
            <a:endParaRPr lang="en-US" sz="1800" b="1" dirty="0">
              <a:solidFill>
                <a:srgbClr val="FFCC00"/>
              </a:solidFill>
            </a:endParaRPr>
          </a:p>
        </p:txBody>
      </p:sp>
      <p:sp>
        <p:nvSpPr>
          <p:cNvPr id="18" name="TextBox 17"/>
          <p:cNvSpPr txBox="1"/>
          <p:nvPr/>
        </p:nvSpPr>
        <p:spPr>
          <a:xfrm>
            <a:off x="2977924" y="914400"/>
            <a:ext cx="2897748" cy="584776"/>
          </a:xfrm>
          <a:prstGeom prst="rect">
            <a:avLst/>
          </a:prstGeom>
          <a:noFill/>
        </p:spPr>
        <p:txBody>
          <a:bodyPr wrap="none" rtlCol="0">
            <a:spAutoFit/>
          </a:bodyPr>
          <a:lstStyle/>
          <a:p>
            <a:r>
              <a:rPr lang="en-US" sz="3200" b="1" dirty="0" smtClean="0">
                <a:solidFill>
                  <a:srgbClr val="FFCC00"/>
                </a:solidFill>
                <a:latin typeface="Arial" pitchFamily="34" charset="0"/>
                <a:cs typeface="Arial" pitchFamily="34" charset="0"/>
              </a:rPr>
              <a:t>SCHEDULING</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4" name="Straight Connector 3"/>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6" name="Text Box 6"/>
          <p:cNvSpPr txBox="1">
            <a:spLocks noChangeArrowheads="1"/>
          </p:cNvSpPr>
          <p:nvPr/>
        </p:nvSpPr>
        <p:spPr bwMode="auto">
          <a:xfrm>
            <a:off x="152400" y="304800"/>
            <a:ext cx="3070071" cy="646331"/>
          </a:xfrm>
          <a:prstGeom prst="rect">
            <a:avLst/>
          </a:prstGeom>
          <a:noFill/>
          <a:ln w="9525">
            <a:noFill/>
            <a:miter lim="800000"/>
            <a:headEnd/>
            <a:tailEnd/>
          </a:ln>
        </p:spPr>
        <p:txBody>
          <a:bodyPr wrap="none">
            <a:spAutoFit/>
          </a:bodyPr>
          <a:lstStyle/>
          <a:p>
            <a:r>
              <a:rPr lang="en-US" sz="1800" b="1" dirty="0" smtClean="0">
                <a:solidFill>
                  <a:schemeClr val="bg1"/>
                </a:solidFill>
              </a:rPr>
              <a:t>Empowerment Framework</a:t>
            </a:r>
          </a:p>
          <a:p>
            <a:r>
              <a:rPr lang="en-US" sz="1800" b="1" dirty="0" smtClean="0">
                <a:solidFill>
                  <a:schemeClr val="bg1"/>
                </a:solidFill>
              </a:rPr>
              <a:t>Discussion </a:t>
            </a:r>
            <a:endParaRPr lang="en-US" sz="1800" b="1" dirty="0">
              <a:solidFill>
                <a:schemeClr val="bg1"/>
              </a:solidFill>
            </a:endParaRPr>
          </a:p>
        </p:txBody>
      </p:sp>
      <p:cxnSp>
        <p:nvCxnSpPr>
          <p:cNvPr id="8" name="Straight Connector 7"/>
          <p:cNvCxnSpPr/>
          <p:nvPr/>
        </p:nvCxnSpPr>
        <p:spPr>
          <a:xfrm>
            <a:off x="228600" y="4038600"/>
            <a:ext cx="86868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914400" y="1644879"/>
            <a:ext cx="1981200" cy="2031325"/>
          </a:xfrm>
          <a:prstGeom prst="rect">
            <a:avLst/>
          </a:prstGeom>
          <a:ln w="25400" cap="flat" cmpd="sng" algn="ctr">
            <a:solidFill>
              <a:schemeClr val="accent1">
                <a:shade val="95000"/>
                <a:satMod val="105000"/>
              </a:schemeClr>
            </a:solidFill>
            <a:prstDash val="solid"/>
            <a:round/>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anchor="ctr">
            <a:spAutoFit/>
          </a:bodyPr>
          <a:lstStyle/>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site?</a:t>
            </a:r>
          </a:p>
          <a:p>
            <a:pPr algn="ctr"/>
            <a:endParaRPr lang="en-US" sz="1400" dirty="0" smtClean="0">
              <a:solidFill>
                <a:schemeClr val="tx1"/>
              </a:solidFill>
              <a:latin typeface="Arial" pitchFamily="34" charset="0"/>
              <a:cs typeface="Arial" pitchFamily="34" charset="0"/>
            </a:endParaRPr>
          </a:p>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cluster?</a:t>
            </a:r>
          </a:p>
        </p:txBody>
      </p:sp>
      <p:sp>
        <p:nvSpPr>
          <p:cNvPr id="10" name="Rectangle 9"/>
          <p:cNvSpPr/>
          <p:nvPr/>
        </p:nvSpPr>
        <p:spPr>
          <a:xfrm>
            <a:off x="3810000" y="1600200"/>
            <a:ext cx="5105400" cy="160043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en-US" sz="1400" b="1" i="1" dirty="0" smtClean="0">
                <a:solidFill>
                  <a:schemeClr val="bg1"/>
                </a:solidFill>
                <a:latin typeface="Arial" pitchFamily="34" charset="0"/>
                <a:cs typeface="Arial" pitchFamily="34" charset="0"/>
              </a:rPr>
              <a:t>SOME COMMENTS WE HAVE HEARD:</a:t>
            </a:r>
            <a:r>
              <a:rPr lang="en-US" sz="1400" i="1" dirty="0" smtClean="0">
                <a:solidFill>
                  <a:schemeClr val="bg1"/>
                </a:solidFill>
              </a:rPr>
              <a:t/>
            </a:r>
            <a:br>
              <a:rPr lang="en-US" sz="1400" i="1" dirty="0" smtClean="0">
                <a:solidFill>
                  <a:schemeClr val="bg1"/>
                </a:solidFill>
              </a:rPr>
            </a:br>
            <a:endParaRPr lang="en-US" sz="1400" i="1" dirty="0" smtClean="0">
              <a:solidFill>
                <a:schemeClr val="bg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Alignment of curriculum across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 elementary, middle, and high schools</a:t>
            </a:r>
            <a:br>
              <a:rPr lang="en-US" sz="1400" dirty="0" smtClean="0">
                <a:solidFill>
                  <a:schemeClr val="tx1"/>
                </a:solidFill>
                <a:latin typeface="Arial" pitchFamily="34" charset="0"/>
                <a:cs typeface="Arial" pitchFamily="34" charset="0"/>
              </a:rPr>
            </a:br>
            <a:endParaRPr lang="en-US" sz="1400" dirty="0" smtClean="0">
              <a:solidFill>
                <a:schemeClr val="tx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Address tracking issues across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 elementary, middle, and high school performance streams</a:t>
            </a:r>
          </a:p>
        </p:txBody>
      </p:sp>
      <p:graphicFrame>
        <p:nvGraphicFramePr>
          <p:cNvPr id="11" name="Table 10"/>
          <p:cNvGraphicFramePr>
            <a:graphicFrameLocks noGrp="1"/>
          </p:cNvGraphicFramePr>
          <p:nvPr/>
        </p:nvGraphicFramePr>
        <p:xfrm>
          <a:off x="1143000" y="4546600"/>
          <a:ext cx="6781800" cy="1854200"/>
        </p:xfrm>
        <a:graphic>
          <a:graphicData uri="http://schemas.openxmlformats.org/drawingml/2006/table">
            <a:tbl>
              <a:tblPr firstRow="1" bandRow="1">
                <a:tableStyleId>{5C22544A-7EE6-4342-B048-85BDC9FD1C3A}</a:tableStyleId>
              </a:tblPr>
              <a:tblGrid>
                <a:gridCol w="3390900"/>
                <a:gridCol w="3390900"/>
              </a:tblGrid>
              <a:tr h="370840">
                <a:tc>
                  <a:txBody>
                    <a:bodyPr/>
                    <a:lstStyle/>
                    <a:p>
                      <a:r>
                        <a:rPr lang="en-US" dirty="0" smtClean="0"/>
                        <a:t>SITE LEVEL</a:t>
                      </a:r>
                      <a:endParaRPr lang="en-US" dirty="0"/>
                    </a:p>
                  </a:txBody>
                  <a:tcPr/>
                </a:tc>
                <a:tc>
                  <a:txBody>
                    <a:bodyPr/>
                    <a:lstStyle/>
                    <a:p>
                      <a:r>
                        <a:rPr lang="en-US" dirty="0" smtClean="0"/>
                        <a:t>CLUSTER LEVEL</a:t>
                      </a:r>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bl>
          </a:graphicData>
        </a:graphic>
      </p:graphicFrame>
      <p:sp>
        <p:nvSpPr>
          <p:cNvPr id="12" name="Text Box 6"/>
          <p:cNvSpPr txBox="1">
            <a:spLocks noChangeArrowheads="1"/>
          </p:cNvSpPr>
          <p:nvPr/>
        </p:nvSpPr>
        <p:spPr bwMode="auto">
          <a:xfrm>
            <a:off x="1208542" y="4083870"/>
            <a:ext cx="6519821" cy="369332"/>
          </a:xfrm>
          <a:prstGeom prst="rect">
            <a:avLst/>
          </a:prstGeom>
          <a:noFill/>
          <a:ln w="9525">
            <a:noFill/>
            <a:miter lim="800000"/>
            <a:headEnd/>
            <a:tailEnd/>
          </a:ln>
        </p:spPr>
        <p:txBody>
          <a:bodyPr wrap="none">
            <a:spAutoFit/>
          </a:bodyPr>
          <a:lstStyle/>
          <a:p>
            <a:pPr lvl="0" algn="ctr"/>
            <a:r>
              <a:rPr lang="en-US" sz="1800" b="1" dirty="0" smtClean="0">
                <a:solidFill>
                  <a:srgbClr val="FFCC00"/>
                </a:solidFill>
              </a:rPr>
              <a:t>What kind of decision-making authority do you want for…</a:t>
            </a:r>
            <a:endParaRPr lang="en-US" sz="1800" b="1" dirty="0">
              <a:solidFill>
                <a:srgbClr val="FFCC00"/>
              </a:solidFill>
            </a:endParaRPr>
          </a:p>
        </p:txBody>
      </p:sp>
      <p:sp>
        <p:nvSpPr>
          <p:cNvPr id="13" name="TextBox 12"/>
          <p:cNvSpPr txBox="1"/>
          <p:nvPr/>
        </p:nvSpPr>
        <p:spPr>
          <a:xfrm>
            <a:off x="2977924" y="914400"/>
            <a:ext cx="2965676" cy="584776"/>
          </a:xfrm>
          <a:prstGeom prst="rect">
            <a:avLst/>
          </a:prstGeom>
          <a:noFill/>
        </p:spPr>
        <p:txBody>
          <a:bodyPr wrap="none" rtlCol="0">
            <a:spAutoFit/>
          </a:bodyPr>
          <a:lstStyle/>
          <a:p>
            <a:r>
              <a:rPr lang="en-US" sz="3200" b="1" dirty="0" smtClean="0">
                <a:solidFill>
                  <a:srgbClr val="FFCC00"/>
                </a:solidFill>
                <a:latin typeface="Arial" pitchFamily="34" charset="0"/>
                <a:cs typeface="Arial" pitchFamily="34" charset="0"/>
              </a:rPr>
              <a:t>CURRICULUM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14400" y="1644879"/>
            <a:ext cx="1981200" cy="2031325"/>
          </a:xfrm>
          <a:prstGeom prst="rect">
            <a:avLst/>
          </a:prstGeom>
          <a:ln w="25400" cap="flat" cmpd="sng" algn="ctr">
            <a:solidFill>
              <a:schemeClr val="accent1">
                <a:shade val="95000"/>
                <a:satMod val="105000"/>
              </a:schemeClr>
            </a:solidFill>
            <a:prstDash val="solid"/>
            <a:round/>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anchor="ctr">
            <a:spAutoFit/>
          </a:bodyPr>
          <a:lstStyle/>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site?</a:t>
            </a:r>
          </a:p>
          <a:p>
            <a:pPr algn="ctr"/>
            <a:endParaRPr lang="en-US" sz="1400" dirty="0" smtClean="0">
              <a:solidFill>
                <a:schemeClr val="tx1"/>
              </a:solidFill>
              <a:latin typeface="Arial" pitchFamily="34" charset="0"/>
              <a:cs typeface="Arial" pitchFamily="34" charset="0"/>
            </a:endParaRPr>
          </a:p>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cluster?</a:t>
            </a:r>
          </a:p>
        </p:txBody>
      </p:sp>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9" name="Text Box 6"/>
          <p:cNvSpPr txBox="1">
            <a:spLocks noChangeArrowheads="1"/>
          </p:cNvSpPr>
          <p:nvPr/>
        </p:nvSpPr>
        <p:spPr bwMode="auto">
          <a:xfrm>
            <a:off x="152400" y="304800"/>
            <a:ext cx="3070071" cy="646331"/>
          </a:xfrm>
          <a:prstGeom prst="rect">
            <a:avLst/>
          </a:prstGeom>
          <a:noFill/>
          <a:ln w="9525">
            <a:noFill/>
            <a:miter lim="800000"/>
            <a:headEnd/>
            <a:tailEnd/>
          </a:ln>
        </p:spPr>
        <p:txBody>
          <a:bodyPr wrap="none">
            <a:spAutoFit/>
          </a:bodyPr>
          <a:lstStyle/>
          <a:p>
            <a:r>
              <a:rPr lang="en-US" sz="1800" b="1" dirty="0" smtClean="0">
                <a:solidFill>
                  <a:schemeClr val="bg1"/>
                </a:solidFill>
              </a:rPr>
              <a:t>Empowerment Framework</a:t>
            </a:r>
          </a:p>
          <a:p>
            <a:r>
              <a:rPr lang="en-US" sz="1800" b="1" dirty="0" smtClean="0">
                <a:solidFill>
                  <a:schemeClr val="bg1"/>
                </a:solidFill>
              </a:rPr>
              <a:t>Discussion </a:t>
            </a:r>
            <a:endParaRPr lang="en-US" sz="1800" b="1" dirty="0">
              <a:solidFill>
                <a:schemeClr val="bg1"/>
              </a:solidFill>
            </a:endParaRPr>
          </a:p>
        </p:txBody>
      </p:sp>
      <p:sp>
        <p:nvSpPr>
          <p:cNvPr id="15" name="Rectangle 14"/>
          <p:cNvSpPr/>
          <p:nvPr/>
        </p:nvSpPr>
        <p:spPr>
          <a:xfrm>
            <a:off x="3810000" y="1600200"/>
            <a:ext cx="5105400" cy="224676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en-US" sz="1400" b="1" i="1" dirty="0" smtClean="0">
                <a:solidFill>
                  <a:schemeClr val="bg1"/>
                </a:solidFill>
                <a:latin typeface="Arial" pitchFamily="34" charset="0"/>
                <a:cs typeface="Arial" pitchFamily="34" charset="0"/>
              </a:rPr>
              <a:t>SOME COMMENTS WE HAVE HEARD:</a:t>
            </a:r>
            <a:r>
              <a:rPr lang="en-US" sz="1400" i="1" dirty="0" smtClean="0">
                <a:solidFill>
                  <a:schemeClr val="bg1"/>
                </a:solidFill>
              </a:rPr>
              <a:t/>
            </a:r>
            <a:br>
              <a:rPr lang="en-US" sz="1400" i="1" dirty="0" smtClean="0">
                <a:solidFill>
                  <a:schemeClr val="bg1"/>
                </a:solidFill>
              </a:rPr>
            </a:br>
            <a:endParaRPr lang="en-US" sz="1400" i="1" dirty="0" smtClean="0">
              <a:solidFill>
                <a:schemeClr val="bg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All  schools and stakeholders accountable for </a:t>
            </a:r>
            <a:r>
              <a:rPr lang="en-US" sz="1400" dirty="0" smtClean="0">
                <a:noFill/>
                <a:latin typeface="Arial" pitchFamily="34" charset="0"/>
                <a:cs typeface="Arial" pitchFamily="34" charset="0"/>
              </a:rPr>
              <a:t>performance</a:t>
            </a:r>
          </a:p>
          <a:p>
            <a:pPr lvl="1">
              <a:buFont typeface="Arial"/>
              <a:buChar char="•"/>
            </a:pPr>
            <a:r>
              <a:rPr lang="en-US" sz="1400" dirty="0" smtClean="0">
                <a:solidFill>
                  <a:schemeClr val="tx1"/>
                </a:solidFill>
                <a:latin typeface="Arial" pitchFamily="34" charset="0"/>
                <a:cs typeface="Arial" pitchFamily="34" charset="0"/>
              </a:rPr>
              <a:t>Dropout rate:  10% / Graduation rate:   89%</a:t>
            </a:r>
          </a:p>
          <a:p>
            <a:pPr lvl="1">
              <a:buFont typeface="Arial"/>
              <a:buChar char="•"/>
            </a:pPr>
            <a:r>
              <a:rPr lang="en-US" sz="1400" dirty="0" smtClean="0">
                <a:solidFill>
                  <a:schemeClr val="tx1"/>
                </a:solidFill>
                <a:latin typeface="Arial" pitchFamily="34" charset="0"/>
                <a:cs typeface="Arial" pitchFamily="34" charset="0"/>
              </a:rPr>
              <a:t>Four-year university (UC/CSU) eligibility rate:  40%</a:t>
            </a:r>
          </a:p>
          <a:p>
            <a:pPr lvl="1">
              <a:buFont typeface="Arial"/>
              <a:buChar char="•"/>
            </a:pPr>
            <a:r>
              <a:rPr lang="en-US" sz="1400" dirty="0" smtClean="0">
                <a:solidFill>
                  <a:schemeClr val="tx1"/>
                </a:solidFill>
                <a:latin typeface="Arial" pitchFamily="34" charset="0"/>
                <a:cs typeface="Arial" pitchFamily="34" charset="0"/>
              </a:rPr>
              <a:t>Students at grade level :  Math:  53%  /  English  67%</a:t>
            </a:r>
          </a:p>
          <a:p>
            <a:pPr>
              <a:buFont typeface="Arial"/>
              <a:buChar char="•"/>
            </a:pPr>
            <a:endParaRPr lang="en-US" sz="1400" dirty="0" smtClean="0">
              <a:solidFill>
                <a:schemeClr val="tx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360 degree accountability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    – students, parents, principals, teachers and staff</a:t>
            </a:r>
          </a:p>
          <a:p>
            <a:endParaRPr lang="en-US" sz="1400" dirty="0" smtClean="0">
              <a:solidFill>
                <a:schemeClr val="tx1"/>
              </a:solidFill>
              <a:latin typeface="Arial" pitchFamily="34" charset="0"/>
              <a:cs typeface="Arial" pitchFamily="34" charset="0"/>
            </a:endParaRPr>
          </a:p>
        </p:txBody>
      </p:sp>
      <p:cxnSp>
        <p:nvCxnSpPr>
          <p:cNvPr id="24" name="Straight Connector 23"/>
          <p:cNvCxnSpPr/>
          <p:nvPr/>
        </p:nvCxnSpPr>
        <p:spPr>
          <a:xfrm>
            <a:off x="228600" y="4038600"/>
            <a:ext cx="8686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4" name="Table 13"/>
          <p:cNvGraphicFramePr>
            <a:graphicFrameLocks noGrp="1"/>
          </p:cNvGraphicFramePr>
          <p:nvPr/>
        </p:nvGraphicFramePr>
        <p:xfrm>
          <a:off x="1143000" y="4546600"/>
          <a:ext cx="6781800" cy="1854200"/>
        </p:xfrm>
        <a:graphic>
          <a:graphicData uri="http://schemas.openxmlformats.org/drawingml/2006/table">
            <a:tbl>
              <a:tblPr firstRow="1" bandRow="1">
                <a:tableStyleId>{5C22544A-7EE6-4342-B048-85BDC9FD1C3A}</a:tableStyleId>
              </a:tblPr>
              <a:tblGrid>
                <a:gridCol w="3390900"/>
                <a:gridCol w="3390900"/>
              </a:tblGrid>
              <a:tr h="370840">
                <a:tc>
                  <a:txBody>
                    <a:bodyPr/>
                    <a:lstStyle/>
                    <a:p>
                      <a:r>
                        <a:rPr lang="en-US" dirty="0" smtClean="0"/>
                        <a:t>SITE LEVEL</a:t>
                      </a:r>
                      <a:endParaRPr lang="en-US" dirty="0"/>
                    </a:p>
                  </a:txBody>
                  <a:tcPr/>
                </a:tc>
                <a:tc>
                  <a:txBody>
                    <a:bodyPr/>
                    <a:lstStyle/>
                    <a:p>
                      <a:r>
                        <a:rPr lang="en-US" dirty="0" smtClean="0"/>
                        <a:t>CLUSTER LEVEL</a:t>
                      </a:r>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bl>
          </a:graphicData>
        </a:graphic>
      </p:graphicFrame>
      <p:sp>
        <p:nvSpPr>
          <p:cNvPr id="17" name="Text Box 6"/>
          <p:cNvSpPr txBox="1">
            <a:spLocks noChangeArrowheads="1"/>
          </p:cNvSpPr>
          <p:nvPr/>
        </p:nvSpPr>
        <p:spPr bwMode="auto">
          <a:xfrm>
            <a:off x="1208542" y="4083870"/>
            <a:ext cx="6519821" cy="369332"/>
          </a:xfrm>
          <a:prstGeom prst="rect">
            <a:avLst/>
          </a:prstGeom>
          <a:noFill/>
          <a:ln w="9525">
            <a:noFill/>
            <a:miter lim="800000"/>
            <a:headEnd/>
            <a:tailEnd/>
          </a:ln>
        </p:spPr>
        <p:txBody>
          <a:bodyPr wrap="none">
            <a:spAutoFit/>
          </a:bodyPr>
          <a:lstStyle/>
          <a:p>
            <a:pPr lvl="0" algn="ctr"/>
            <a:r>
              <a:rPr lang="en-US" sz="1800" b="1" dirty="0" smtClean="0">
                <a:solidFill>
                  <a:srgbClr val="FFCC00"/>
                </a:solidFill>
              </a:rPr>
              <a:t>What kind of decision-making authority do you want for…</a:t>
            </a:r>
            <a:endParaRPr lang="en-US" sz="1800" b="1" dirty="0">
              <a:solidFill>
                <a:srgbClr val="FFCC00"/>
              </a:solidFill>
            </a:endParaRPr>
          </a:p>
        </p:txBody>
      </p:sp>
      <p:sp>
        <p:nvSpPr>
          <p:cNvPr id="18" name="TextBox 17"/>
          <p:cNvSpPr txBox="1"/>
          <p:nvPr/>
        </p:nvSpPr>
        <p:spPr>
          <a:xfrm>
            <a:off x="2590800" y="914400"/>
            <a:ext cx="3801041" cy="584776"/>
          </a:xfrm>
          <a:prstGeom prst="rect">
            <a:avLst/>
          </a:prstGeom>
          <a:noFill/>
        </p:spPr>
        <p:txBody>
          <a:bodyPr wrap="none" rtlCol="0">
            <a:spAutoFit/>
          </a:bodyPr>
          <a:lstStyle/>
          <a:p>
            <a:r>
              <a:rPr lang="en-US" sz="3200" b="1" dirty="0" smtClean="0">
                <a:solidFill>
                  <a:srgbClr val="FFCC00"/>
                </a:solidFill>
                <a:latin typeface="Arial" pitchFamily="34" charset="0"/>
                <a:cs typeface="Arial" pitchFamily="34" charset="0"/>
              </a:rPr>
              <a:t>ACCOUNTABILITY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9" name="Text Box 6"/>
          <p:cNvSpPr txBox="1">
            <a:spLocks noChangeArrowheads="1"/>
          </p:cNvSpPr>
          <p:nvPr/>
        </p:nvSpPr>
        <p:spPr bwMode="auto">
          <a:xfrm>
            <a:off x="152400" y="304800"/>
            <a:ext cx="3070071" cy="646331"/>
          </a:xfrm>
          <a:prstGeom prst="rect">
            <a:avLst/>
          </a:prstGeom>
          <a:noFill/>
          <a:ln w="9525">
            <a:noFill/>
            <a:miter lim="800000"/>
            <a:headEnd/>
            <a:tailEnd/>
          </a:ln>
        </p:spPr>
        <p:txBody>
          <a:bodyPr wrap="none">
            <a:spAutoFit/>
          </a:bodyPr>
          <a:lstStyle/>
          <a:p>
            <a:r>
              <a:rPr lang="en-US" sz="1800" b="1" dirty="0" smtClean="0">
                <a:solidFill>
                  <a:schemeClr val="bg1"/>
                </a:solidFill>
              </a:rPr>
              <a:t>Empowerment Framework</a:t>
            </a:r>
          </a:p>
          <a:p>
            <a:r>
              <a:rPr lang="en-US" sz="1800" b="1" dirty="0" smtClean="0">
                <a:solidFill>
                  <a:schemeClr val="bg1"/>
                </a:solidFill>
              </a:rPr>
              <a:t>Discussion </a:t>
            </a:r>
            <a:endParaRPr lang="en-US" sz="1800" b="1" dirty="0">
              <a:solidFill>
                <a:schemeClr val="bg1"/>
              </a:solidFill>
            </a:endParaRPr>
          </a:p>
        </p:txBody>
      </p:sp>
      <p:cxnSp>
        <p:nvCxnSpPr>
          <p:cNvPr id="24" name="Straight Connector 23"/>
          <p:cNvCxnSpPr/>
          <p:nvPr/>
        </p:nvCxnSpPr>
        <p:spPr>
          <a:xfrm>
            <a:off x="228600" y="4038600"/>
            <a:ext cx="86868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914400" y="1568679"/>
            <a:ext cx="1981200" cy="2031325"/>
          </a:xfrm>
          <a:prstGeom prst="rect">
            <a:avLst/>
          </a:prstGeom>
          <a:ln w="25400" cap="flat" cmpd="sng" algn="ctr">
            <a:solidFill>
              <a:schemeClr val="accent1">
                <a:shade val="95000"/>
                <a:satMod val="105000"/>
              </a:schemeClr>
            </a:solidFill>
            <a:prstDash val="solid"/>
            <a:round/>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anchor="ctr">
            <a:spAutoFit/>
          </a:bodyPr>
          <a:lstStyle/>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site?</a:t>
            </a:r>
          </a:p>
          <a:p>
            <a:pPr algn="ctr"/>
            <a:endParaRPr lang="en-US" sz="1400" dirty="0" smtClean="0">
              <a:solidFill>
                <a:schemeClr val="tx1"/>
              </a:solidFill>
              <a:latin typeface="Arial" pitchFamily="34" charset="0"/>
              <a:cs typeface="Arial" pitchFamily="34" charset="0"/>
            </a:endParaRPr>
          </a:p>
          <a:p>
            <a:pPr algn="ctr"/>
            <a:r>
              <a:rPr lang="en-US" sz="1400" dirty="0" smtClean="0">
                <a:solidFill>
                  <a:schemeClr val="tx1"/>
                </a:solidFill>
                <a:latin typeface="Arial" pitchFamily="34" charset="0"/>
                <a:cs typeface="Arial" pitchFamily="34" charset="0"/>
              </a:rPr>
              <a:t>What kind of </a:t>
            </a:r>
            <a:br>
              <a:rPr lang="en-US" sz="14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decision-making authority do you want for your cluster?</a:t>
            </a:r>
          </a:p>
        </p:txBody>
      </p:sp>
      <p:sp>
        <p:nvSpPr>
          <p:cNvPr id="12" name="Rectangle 11"/>
          <p:cNvSpPr/>
          <p:nvPr/>
        </p:nvSpPr>
        <p:spPr>
          <a:xfrm>
            <a:off x="3810000" y="1524000"/>
            <a:ext cx="5105400" cy="2462213"/>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en-US" sz="1400" b="1" i="1" dirty="0" smtClean="0">
                <a:solidFill>
                  <a:schemeClr val="bg1"/>
                </a:solidFill>
                <a:latin typeface="Arial" pitchFamily="34" charset="0"/>
                <a:cs typeface="Arial" pitchFamily="34" charset="0"/>
              </a:rPr>
              <a:t>SOME COMMENTS WE HAVE HEARD:</a:t>
            </a:r>
            <a:r>
              <a:rPr lang="en-US" sz="1400" i="1" dirty="0" smtClean="0">
                <a:solidFill>
                  <a:schemeClr val="bg1"/>
                </a:solidFill>
              </a:rPr>
              <a:t/>
            </a:r>
            <a:br>
              <a:rPr lang="en-US" sz="1400" i="1" dirty="0" smtClean="0">
                <a:solidFill>
                  <a:schemeClr val="bg1"/>
                </a:solidFill>
              </a:rPr>
            </a:br>
            <a:endParaRPr lang="en-US" sz="1400" i="1" dirty="0" smtClean="0">
              <a:solidFill>
                <a:schemeClr val="bg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Area superintendent selection/retention; turnover reduction.</a:t>
            </a:r>
          </a:p>
          <a:p>
            <a:pPr>
              <a:buFont typeface="Arial"/>
              <a:buChar char="•"/>
            </a:pPr>
            <a:endParaRPr lang="en-US" sz="1400" dirty="0" smtClean="0">
              <a:solidFill>
                <a:schemeClr val="tx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Principal selection and retention; turnover reduction.</a:t>
            </a:r>
          </a:p>
          <a:p>
            <a:pPr>
              <a:buFont typeface="Arial"/>
              <a:buChar char="•"/>
            </a:pPr>
            <a:endParaRPr lang="en-US" sz="1400" dirty="0" smtClean="0">
              <a:solidFill>
                <a:schemeClr val="tx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Authority at the school-site level for school-site budgeting, staffing, curriculum, scheduling, accountability.</a:t>
            </a:r>
            <a:br>
              <a:rPr lang="en-US" sz="1400" dirty="0" smtClean="0">
                <a:solidFill>
                  <a:schemeClr val="tx1"/>
                </a:solidFill>
                <a:latin typeface="Arial" pitchFamily="34" charset="0"/>
                <a:cs typeface="Arial" pitchFamily="34" charset="0"/>
              </a:rPr>
            </a:br>
            <a:endParaRPr lang="en-US" sz="1400" dirty="0" smtClean="0">
              <a:solidFill>
                <a:schemeClr val="tx1"/>
              </a:solidFill>
              <a:latin typeface="Arial" pitchFamily="34" charset="0"/>
              <a:cs typeface="Arial" pitchFamily="34" charset="0"/>
            </a:endParaRPr>
          </a:p>
          <a:p>
            <a:pPr>
              <a:buFont typeface="Arial"/>
              <a:buChar char="•"/>
            </a:pPr>
            <a:r>
              <a:rPr lang="en-US" sz="1400" dirty="0" smtClean="0">
                <a:solidFill>
                  <a:schemeClr val="tx1"/>
                </a:solidFill>
                <a:latin typeface="Arial" pitchFamily="34" charset="0"/>
                <a:cs typeface="Arial" pitchFamily="34" charset="0"/>
              </a:rPr>
              <a:t>A cluster-level governance organization with decision making authority to interact with the district.</a:t>
            </a:r>
          </a:p>
        </p:txBody>
      </p:sp>
      <p:graphicFrame>
        <p:nvGraphicFramePr>
          <p:cNvPr id="14" name="Table 13"/>
          <p:cNvGraphicFramePr>
            <a:graphicFrameLocks noGrp="1"/>
          </p:cNvGraphicFramePr>
          <p:nvPr/>
        </p:nvGraphicFramePr>
        <p:xfrm>
          <a:off x="1143000" y="4470400"/>
          <a:ext cx="6781800" cy="1854200"/>
        </p:xfrm>
        <a:graphic>
          <a:graphicData uri="http://schemas.openxmlformats.org/drawingml/2006/table">
            <a:tbl>
              <a:tblPr firstRow="1" bandRow="1">
                <a:tableStyleId>{5C22544A-7EE6-4342-B048-85BDC9FD1C3A}</a:tableStyleId>
              </a:tblPr>
              <a:tblGrid>
                <a:gridCol w="3390900"/>
                <a:gridCol w="3390900"/>
              </a:tblGrid>
              <a:tr h="370840">
                <a:tc>
                  <a:txBody>
                    <a:bodyPr/>
                    <a:lstStyle/>
                    <a:p>
                      <a:r>
                        <a:rPr lang="en-US" dirty="0" smtClean="0"/>
                        <a:t>SITE LEVEL</a:t>
                      </a:r>
                      <a:endParaRPr lang="en-US" dirty="0"/>
                    </a:p>
                  </a:txBody>
                  <a:tcPr/>
                </a:tc>
                <a:tc>
                  <a:txBody>
                    <a:bodyPr/>
                    <a:lstStyle/>
                    <a:p>
                      <a:r>
                        <a:rPr lang="en-US" dirty="0" smtClean="0"/>
                        <a:t>CLUSTER LEVEL</a:t>
                      </a:r>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r h="370840">
                <a:tc>
                  <a:txBody>
                    <a:bodyPr/>
                    <a:lstStyle/>
                    <a:p>
                      <a:endParaRPr lang="en-US" dirty="0"/>
                    </a:p>
                  </a:txBody>
                  <a:tcPr/>
                </a:tc>
                <a:tc>
                  <a:txBody>
                    <a:bodyPr/>
                    <a:lstStyle/>
                    <a:p>
                      <a:endParaRPr lang="en-US" dirty="0" smtClean="0"/>
                    </a:p>
                  </a:txBody>
                  <a:tcPr/>
                </a:tc>
              </a:tr>
            </a:tbl>
          </a:graphicData>
        </a:graphic>
      </p:graphicFrame>
      <p:sp>
        <p:nvSpPr>
          <p:cNvPr id="16" name="Text Box 6"/>
          <p:cNvSpPr txBox="1">
            <a:spLocks noChangeArrowheads="1"/>
          </p:cNvSpPr>
          <p:nvPr/>
        </p:nvSpPr>
        <p:spPr bwMode="auto">
          <a:xfrm>
            <a:off x="1208542" y="4007670"/>
            <a:ext cx="6519821" cy="369332"/>
          </a:xfrm>
          <a:prstGeom prst="rect">
            <a:avLst/>
          </a:prstGeom>
          <a:noFill/>
          <a:ln w="9525">
            <a:noFill/>
            <a:miter lim="800000"/>
            <a:headEnd/>
            <a:tailEnd/>
          </a:ln>
        </p:spPr>
        <p:txBody>
          <a:bodyPr wrap="none">
            <a:spAutoFit/>
          </a:bodyPr>
          <a:lstStyle/>
          <a:p>
            <a:pPr lvl="0" algn="ctr"/>
            <a:r>
              <a:rPr lang="en-US" sz="1800" b="1" dirty="0" smtClean="0">
                <a:solidFill>
                  <a:srgbClr val="FFCC00"/>
                </a:solidFill>
              </a:rPr>
              <a:t>What kind of decision-making authority do you want for…</a:t>
            </a:r>
            <a:endParaRPr lang="en-US" sz="1800" b="1" dirty="0">
              <a:solidFill>
                <a:srgbClr val="FFCC00"/>
              </a:solidFill>
            </a:endParaRPr>
          </a:p>
        </p:txBody>
      </p:sp>
      <p:sp>
        <p:nvSpPr>
          <p:cNvPr id="17" name="TextBox 16"/>
          <p:cNvSpPr txBox="1"/>
          <p:nvPr/>
        </p:nvSpPr>
        <p:spPr>
          <a:xfrm>
            <a:off x="3121393" y="838200"/>
            <a:ext cx="2822207" cy="584776"/>
          </a:xfrm>
          <a:prstGeom prst="rect">
            <a:avLst/>
          </a:prstGeom>
          <a:noFill/>
        </p:spPr>
        <p:txBody>
          <a:bodyPr wrap="none" rtlCol="0">
            <a:spAutoFit/>
          </a:bodyPr>
          <a:lstStyle/>
          <a:p>
            <a:r>
              <a:rPr lang="en-US" sz="3200" b="1" dirty="0" smtClean="0">
                <a:solidFill>
                  <a:srgbClr val="FFCC00"/>
                </a:solidFill>
                <a:latin typeface="Arial" pitchFamily="34" charset="0"/>
                <a:cs typeface="Arial" pitchFamily="34" charset="0"/>
              </a:rPr>
              <a:t>LEADERSHIP</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6"/>
          <p:cNvSpPr txBox="1">
            <a:spLocks noChangeArrowheads="1"/>
          </p:cNvSpPr>
          <p:nvPr/>
        </p:nvSpPr>
        <p:spPr bwMode="auto">
          <a:xfrm>
            <a:off x="152400" y="304800"/>
            <a:ext cx="2069797" cy="646331"/>
          </a:xfrm>
          <a:prstGeom prst="rect">
            <a:avLst/>
          </a:prstGeom>
          <a:noFill/>
          <a:ln w="9525">
            <a:noFill/>
            <a:miter lim="800000"/>
            <a:headEnd/>
            <a:tailEnd/>
          </a:ln>
        </p:spPr>
        <p:txBody>
          <a:bodyPr wrap="none">
            <a:spAutoFit/>
          </a:bodyPr>
          <a:lstStyle/>
          <a:p>
            <a:r>
              <a:rPr lang="en-US" sz="1800" b="1" dirty="0">
                <a:solidFill>
                  <a:schemeClr val="bg1"/>
                </a:solidFill>
              </a:rPr>
              <a:t>Cluster </a:t>
            </a:r>
            <a:r>
              <a:rPr lang="en-US" sz="1800" b="1" dirty="0" smtClean="0">
                <a:solidFill>
                  <a:schemeClr val="bg1"/>
                </a:solidFill>
              </a:rPr>
              <a:t>Overview</a:t>
            </a:r>
          </a:p>
          <a:p>
            <a:r>
              <a:rPr lang="en-US" sz="1800" b="1" dirty="0" smtClean="0">
                <a:solidFill>
                  <a:schemeClr val="bg1"/>
                </a:solidFill>
              </a:rPr>
              <a:t>2009 - 2010</a:t>
            </a:r>
            <a:endParaRPr lang="en-US" sz="1800" b="1" dirty="0">
              <a:solidFill>
                <a:schemeClr val="bg1"/>
              </a:solidFill>
            </a:endParaRPr>
          </a:p>
        </p:txBody>
      </p:sp>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pic>
        <p:nvPicPr>
          <p:cNvPr id="54274" name="Picture 2"/>
          <p:cNvPicPr>
            <a:picLocks noChangeAspect="1" noChangeArrowheads="1"/>
          </p:cNvPicPr>
          <p:nvPr/>
        </p:nvPicPr>
        <p:blipFill>
          <a:blip r:embed="rId3" cstate="print"/>
          <a:srcRect l="5051" t="6536" r="19192" b="13725"/>
          <a:stretch>
            <a:fillRect/>
          </a:stretch>
        </p:blipFill>
        <p:spPr bwMode="auto">
          <a:xfrm>
            <a:off x="2971800" y="1371600"/>
            <a:ext cx="5715000" cy="4648200"/>
          </a:xfrm>
          <a:prstGeom prst="rect">
            <a:avLst/>
          </a:prstGeom>
          <a:noFill/>
          <a:ln w="19050">
            <a:solidFill>
              <a:schemeClr val="tx1"/>
            </a:solidFill>
            <a:miter lim="800000"/>
            <a:headEnd/>
            <a:tailEnd/>
          </a:ln>
          <a:effectLst/>
        </p:spPr>
      </p:pic>
      <p:sp>
        <p:nvSpPr>
          <p:cNvPr id="9" name="Rectangle 8"/>
          <p:cNvSpPr/>
          <p:nvPr/>
        </p:nvSpPr>
        <p:spPr>
          <a:xfrm>
            <a:off x="457200" y="2057400"/>
            <a:ext cx="2362200" cy="3323987"/>
          </a:xfrm>
          <a:prstGeom prst="rect">
            <a:avLst/>
          </a:prstGeom>
        </p:spPr>
        <p:txBody>
          <a:bodyPr wrap="square">
            <a:spAutoFit/>
          </a:bodyPr>
          <a:lstStyle/>
          <a:p>
            <a:r>
              <a:rPr lang="en-US" sz="1400" b="1" dirty="0" smtClean="0">
                <a:solidFill>
                  <a:srgbClr val="FFC000"/>
                </a:solidFill>
              </a:rPr>
              <a:t>SUPPORTING SCHOOLS</a:t>
            </a:r>
          </a:p>
          <a:p>
            <a:endParaRPr lang="en-US" sz="1400" dirty="0" smtClean="0">
              <a:solidFill>
                <a:schemeClr val="bg1"/>
              </a:solidFill>
            </a:endParaRPr>
          </a:p>
          <a:p>
            <a:r>
              <a:rPr lang="en-US" sz="1400" dirty="0" smtClean="0">
                <a:solidFill>
                  <a:schemeClr val="bg1"/>
                </a:solidFill>
              </a:rPr>
              <a:t>Given what you’ve said </a:t>
            </a:r>
            <a:br>
              <a:rPr lang="en-US" sz="1400" dirty="0" smtClean="0">
                <a:solidFill>
                  <a:schemeClr val="bg1"/>
                </a:solidFill>
              </a:rPr>
            </a:br>
            <a:r>
              <a:rPr lang="en-US" sz="1400" dirty="0" smtClean="0">
                <a:solidFill>
                  <a:schemeClr val="bg1"/>
                </a:solidFill>
              </a:rPr>
              <a:t>about cluster level </a:t>
            </a:r>
            <a:br>
              <a:rPr lang="en-US" sz="1400" dirty="0" smtClean="0">
                <a:solidFill>
                  <a:schemeClr val="bg1"/>
                </a:solidFill>
              </a:rPr>
            </a:br>
            <a:r>
              <a:rPr lang="en-US" sz="1400" dirty="0" smtClean="0">
                <a:solidFill>
                  <a:schemeClr val="bg1"/>
                </a:solidFill>
              </a:rPr>
              <a:t>decision making…</a:t>
            </a:r>
            <a:br>
              <a:rPr lang="en-US" sz="1400" dirty="0" smtClean="0">
                <a:solidFill>
                  <a:schemeClr val="bg1"/>
                </a:solidFill>
              </a:rPr>
            </a:br>
            <a:endParaRPr lang="en-US" sz="1400" dirty="0" smtClean="0">
              <a:solidFill>
                <a:schemeClr val="bg1"/>
              </a:solidFill>
            </a:endParaRPr>
          </a:p>
          <a:p>
            <a:r>
              <a:rPr lang="en-US" sz="1400" b="1" i="1" dirty="0" smtClean="0">
                <a:solidFill>
                  <a:schemeClr val="bg1"/>
                </a:solidFill>
              </a:rPr>
              <a:t>How might a </a:t>
            </a:r>
            <a:br>
              <a:rPr lang="en-US" sz="1400" b="1" i="1" dirty="0" smtClean="0">
                <a:solidFill>
                  <a:schemeClr val="bg1"/>
                </a:solidFill>
              </a:rPr>
            </a:br>
            <a:r>
              <a:rPr lang="en-US" sz="1400" b="1" i="1" dirty="0" smtClean="0">
                <a:solidFill>
                  <a:schemeClr val="bg1"/>
                </a:solidFill>
              </a:rPr>
              <a:t>Collaborative Cluster Committee (CCC) </a:t>
            </a:r>
            <a:br>
              <a:rPr lang="en-US" sz="1400" b="1" i="1" dirty="0" smtClean="0">
                <a:solidFill>
                  <a:schemeClr val="bg1"/>
                </a:solidFill>
              </a:rPr>
            </a:br>
            <a:r>
              <a:rPr lang="en-US" sz="1400" b="1" i="1" dirty="0" smtClean="0">
                <a:solidFill>
                  <a:schemeClr val="bg1"/>
                </a:solidFill>
              </a:rPr>
              <a:t>be structured</a:t>
            </a:r>
            <a:br>
              <a:rPr lang="en-US" sz="1400" b="1" i="1" dirty="0" smtClean="0">
                <a:solidFill>
                  <a:schemeClr val="bg1"/>
                </a:solidFill>
              </a:rPr>
            </a:br>
            <a:r>
              <a:rPr lang="en-US" sz="1400" b="1" i="1" dirty="0" smtClean="0">
                <a:solidFill>
                  <a:schemeClr val="bg1"/>
                </a:solidFill>
              </a:rPr>
              <a:t>to support </a:t>
            </a:r>
            <a:br>
              <a:rPr lang="en-US" sz="1400" b="1" i="1" dirty="0" smtClean="0">
                <a:solidFill>
                  <a:schemeClr val="bg1"/>
                </a:solidFill>
              </a:rPr>
            </a:br>
            <a:r>
              <a:rPr lang="en-US" sz="1400" b="1" i="1" dirty="0" smtClean="0">
                <a:solidFill>
                  <a:schemeClr val="bg1"/>
                </a:solidFill>
              </a:rPr>
              <a:t>that authority?</a:t>
            </a:r>
          </a:p>
          <a:p>
            <a:endParaRPr lang="en-US" sz="1400" dirty="0" smtClean="0">
              <a:solidFill>
                <a:schemeClr val="bg1"/>
              </a:solidFill>
            </a:endParaRPr>
          </a:p>
          <a:p>
            <a:endParaRPr lang="en-US" sz="1400" dirty="0" smtClean="0">
              <a:solidFill>
                <a:schemeClr val="bg1"/>
              </a:solidFill>
            </a:endParaRPr>
          </a:p>
          <a:p>
            <a:endParaRPr lang="en-US" sz="1400" dirty="0" smtClean="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019800" y="0"/>
            <a:ext cx="3048000" cy="307777"/>
          </a:xfrm>
          <a:prstGeom prst="rect">
            <a:avLst/>
          </a:prstGeom>
          <a:noFill/>
          <a:ln w="9525">
            <a:noFill/>
            <a:miter lim="800000"/>
            <a:headEnd/>
            <a:tailEnd/>
          </a:ln>
        </p:spPr>
        <p:txBody>
          <a:bodyPr wrap="square">
            <a:spAutoFit/>
          </a:bodyPr>
          <a:lstStyle/>
          <a:p>
            <a:pPr algn="r"/>
            <a:r>
              <a:rPr lang="en-US" sz="1400" dirty="0">
                <a:solidFill>
                  <a:srgbClr val="FFC000"/>
                </a:solidFill>
              </a:rPr>
              <a:t>Point Loma Cluster </a:t>
            </a:r>
            <a:r>
              <a:rPr lang="en-US" sz="1400" dirty="0" smtClean="0">
                <a:solidFill>
                  <a:srgbClr val="FFC000"/>
                </a:solidFill>
              </a:rPr>
              <a:t>Schools</a:t>
            </a:r>
          </a:p>
        </p:txBody>
      </p:sp>
      <p:cxnSp>
        <p:nvCxnSpPr>
          <p:cNvPr id="8" name="Straight Connector 7"/>
          <p:cNvCxnSpPr/>
          <p:nvPr/>
        </p:nvCxnSpPr>
        <p:spPr>
          <a:xfrm>
            <a:off x="6324600" y="3048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248400" y="304800"/>
            <a:ext cx="2819400" cy="307777"/>
          </a:xfrm>
          <a:prstGeom prst="rect">
            <a:avLst/>
          </a:prstGeom>
        </p:spPr>
        <p:txBody>
          <a:bodyPr wrap="square">
            <a:spAutoFit/>
          </a:bodyPr>
          <a:lstStyle/>
          <a:p>
            <a:pPr algn="r"/>
            <a:r>
              <a:rPr lang="en-US" sz="1400" dirty="0" smtClean="0">
                <a:solidFill>
                  <a:schemeClr val="bg1"/>
                </a:solidFill>
                <a:latin typeface="Arial" pitchFamily="34" charset="0"/>
                <a:cs typeface="Arial" pitchFamily="34" charset="0"/>
              </a:rPr>
              <a:t>Engage   •  Empower   •  Educate</a:t>
            </a:r>
            <a:endParaRPr lang="en-US" sz="1400" dirty="0">
              <a:solidFill>
                <a:schemeClr val="bg1"/>
              </a:solidFill>
              <a:latin typeface="Arial" pitchFamily="34" charset="0"/>
              <a:cs typeface="Arial" pitchFamily="34" charset="0"/>
            </a:endParaRPr>
          </a:p>
        </p:txBody>
      </p:sp>
      <p:sp>
        <p:nvSpPr>
          <p:cNvPr id="11" name="Text Box 6"/>
          <p:cNvSpPr txBox="1">
            <a:spLocks noChangeArrowheads="1"/>
          </p:cNvSpPr>
          <p:nvPr/>
        </p:nvSpPr>
        <p:spPr bwMode="auto">
          <a:xfrm>
            <a:off x="152400" y="304800"/>
            <a:ext cx="3070071" cy="646331"/>
          </a:xfrm>
          <a:prstGeom prst="rect">
            <a:avLst/>
          </a:prstGeom>
          <a:noFill/>
          <a:ln w="9525">
            <a:noFill/>
            <a:miter lim="800000"/>
            <a:headEnd/>
            <a:tailEnd/>
          </a:ln>
        </p:spPr>
        <p:txBody>
          <a:bodyPr wrap="none">
            <a:spAutoFit/>
          </a:bodyPr>
          <a:lstStyle/>
          <a:p>
            <a:r>
              <a:rPr lang="en-US" sz="1800" b="1" dirty="0" smtClean="0">
                <a:solidFill>
                  <a:schemeClr val="bg1"/>
                </a:solidFill>
              </a:rPr>
              <a:t>Empowerment Framework</a:t>
            </a:r>
          </a:p>
          <a:p>
            <a:r>
              <a:rPr lang="en-US" sz="1800" b="1" dirty="0" smtClean="0">
                <a:solidFill>
                  <a:schemeClr val="bg1"/>
                </a:solidFill>
              </a:rPr>
              <a:t>Discussion </a:t>
            </a:r>
            <a:endParaRPr lang="en-US" sz="1800" b="1" dirty="0">
              <a:solidFill>
                <a:schemeClr val="bg1"/>
              </a:solidFill>
            </a:endParaRPr>
          </a:p>
        </p:txBody>
      </p:sp>
      <p:pic>
        <p:nvPicPr>
          <p:cNvPr id="12" name="Picture 2" descr="http://www.correiamiddle.com/album/38299/06130.jpg"/>
          <p:cNvPicPr>
            <a:picLocks noChangeAspect="1" noChangeArrowheads="1"/>
          </p:cNvPicPr>
          <p:nvPr/>
        </p:nvPicPr>
        <p:blipFill>
          <a:blip r:embed="rId3" cstate="print"/>
          <a:srcRect/>
          <a:stretch>
            <a:fillRect/>
          </a:stretch>
        </p:blipFill>
        <p:spPr bwMode="auto">
          <a:xfrm>
            <a:off x="5803448" y="4114800"/>
            <a:ext cx="2959552" cy="1959880"/>
          </a:xfrm>
          <a:prstGeom prst="rect">
            <a:avLst/>
          </a:prstGeom>
          <a:noFill/>
          <a:ln w="19050">
            <a:solidFill>
              <a:srgbClr val="FFFFFF"/>
            </a:solidFill>
          </a:ln>
        </p:spPr>
      </p:pic>
      <p:pic>
        <p:nvPicPr>
          <p:cNvPr id="13" name="Picture 2" descr="http://www.correiamiddle.com/album/90764/41554.jpg"/>
          <p:cNvPicPr>
            <a:picLocks noChangeAspect="1" noChangeArrowheads="1"/>
          </p:cNvPicPr>
          <p:nvPr/>
        </p:nvPicPr>
        <p:blipFill>
          <a:blip r:embed="rId4" cstate="print"/>
          <a:srcRect/>
          <a:stretch>
            <a:fillRect/>
          </a:stretch>
        </p:blipFill>
        <p:spPr bwMode="auto">
          <a:xfrm>
            <a:off x="5803448" y="1752601"/>
            <a:ext cx="2959552" cy="2209800"/>
          </a:xfrm>
          <a:prstGeom prst="rect">
            <a:avLst/>
          </a:prstGeom>
          <a:noFill/>
          <a:ln w="19050">
            <a:solidFill>
              <a:srgbClr val="FFFFFF"/>
            </a:solidFill>
          </a:ln>
        </p:spPr>
      </p:pic>
      <p:sp>
        <p:nvSpPr>
          <p:cNvPr id="15" name="Rectangle 14"/>
          <p:cNvSpPr/>
          <p:nvPr/>
        </p:nvSpPr>
        <p:spPr>
          <a:xfrm>
            <a:off x="304800" y="1665744"/>
            <a:ext cx="5181600" cy="3323987"/>
          </a:xfrm>
          <a:prstGeom prst="rect">
            <a:avLst/>
          </a:prstGeom>
        </p:spPr>
        <p:txBody>
          <a:bodyPr wrap="square">
            <a:spAutoFit/>
          </a:bodyPr>
          <a:lstStyle/>
          <a:p>
            <a:r>
              <a:rPr lang="en-US" sz="1400" b="1" dirty="0" smtClean="0">
                <a:solidFill>
                  <a:srgbClr val="FFC000"/>
                </a:solidFill>
              </a:rPr>
              <a:t>THANK YOU FOR YOUR FEEDBACK</a:t>
            </a:r>
          </a:p>
          <a:p>
            <a:endParaRPr lang="en-US" sz="1400" b="1" dirty="0" smtClean="0">
              <a:solidFill>
                <a:srgbClr val="FFC000"/>
              </a:solidFill>
            </a:endParaRPr>
          </a:p>
          <a:p>
            <a:endParaRPr lang="en-US" sz="1400" b="1" dirty="0" smtClean="0">
              <a:solidFill>
                <a:srgbClr val="FFC000"/>
              </a:solidFill>
            </a:endParaRPr>
          </a:p>
          <a:p>
            <a:endParaRPr lang="en-US" sz="1400" b="1" dirty="0" smtClean="0">
              <a:solidFill>
                <a:srgbClr val="FFC000"/>
              </a:solidFill>
            </a:endParaRPr>
          </a:p>
          <a:p>
            <a:r>
              <a:rPr lang="en-US" sz="1400" b="1" dirty="0" smtClean="0">
                <a:solidFill>
                  <a:schemeClr val="bg1"/>
                </a:solidFill>
              </a:rPr>
              <a:t>Blog Us</a:t>
            </a:r>
          </a:p>
          <a:p>
            <a:endParaRPr lang="en-US" sz="1400" b="1" dirty="0" smtClean="0">
              <a:solidFill>
                <a:schemeClr val="bg1"/>
              </a:solidFill>
            </a:endParaRPr>
          </a:p>
          <a:p>
            <a:r>
              <a:rPr lang="en-US" sz="1400" dirty="0" smtClean="0">
                <a:solidFill>
                  <a:schemeClr val="bg1"/>
                </a:solidFill>
                <a:hlinkClick r:id="rId5"/>
              </a:rPr>
              <a:t>www.plcluster.blogspot.com</a:t>
            </a:r>
            <a:endParaRPr lang="en-US" sz="1400" dirty="0" smtClean="0">
              <a:solidFill>
                <a:schemeClr val="bg1"/>
              </a:solidFill>
            </a:endParaRPr>
          </a:p>
          <a:p>
            <a:endParaRPr lang="en-US" sz="1400" b="1" dirty="0" smtClean="0">
              <a:solidFill>
                <a:schemeClr val="bg1"/>
              </a:solidFill>
            </a:endParaRPr>
          </a:p>
          <a:p>
            <a:endParaRPr lang="en-US" sz="1400" b="1" dirty="0" smtClean="0">
              <a:solidFill>
                <a:schemeClr val="bg1"/>
              </a:solidFill>
            </a:endParaRPr>
          </a:p>
          <a:p>
            <a:r>
              <a:rPr lang="en-US" sz="1400" b="1" dirty="0" smtClean="0">
                <a:solidFill>
                  <a:schemeClr val="bg1"/>
                </a:solidFill>
              </a:rPr>
              <a:t>Learn More</a:t>
            </a:r>
          </a:p>
          <a:p>
            <a:endParaRPr lang="en-US" sz="1400" b="1" dirty="0" smtClean="0">
              <a:solidFill>
                <a:schemeClr val="bg1"/>
              </a:solidFill>
            </a:endParaRPr>
          </a:p>
          <a:p>
            <a:r>
              <a:rPr lang="en-US" sz="1400" b="1" dirty="0" smtClean="0">
                <a:solidFill>
                  <a:schemeClr val="bg1"/>
                </a:solidFill>
                <a:hlinkClick r:id="rId6"/>
              </a:rPr>
              <a:t>www.pointlomacluster.com</a:t>
            </a:r>
            <a:endParaRPr lang="en-US" sz="1400" b="1" dirty="0" smtClean="0">
              <a:solidFill>
                <a:schemeClr val="bg1"/>
              </a:solidFill>
            </a:endParaRPr>
          </a:p>
          <a:p>
            <a:endParaRPr lang="en-US" sz="1400" dirty="0" smtClean="0">
              <a:solidFill>
                <a:schemeClr val="bg1"/>
              </a:solidFill>
            </a:endParaRPr>
          </a:p>
          <a:p>
            <a:endParaRPr lang="en-US" sz="1400" dirty="0" smtClean="0">
              <a:solidFill>
                <a:schemeClr val="bg1"/>
              </a:solidFill>
            </a:endParaRPr>
          </a:p>
          <a:p>
            <a:endParaRPr lang="en-US" sz="1400" dirty="0" smtClean="0">
              <a:solidFill>
                <a:schemeClr val="bg1"/>
              </a:solidFill>
            </a:endParaRPr>
          </a:p>
        </p:txBody>
      </p:sp>
      <p:pic>
        <p:nvPicPr>
          <p:cNvPr id="9" name="Picture 2" descr="http://www.correiamiddle.com/album/38299/06130.jpg"/>
          <p:cNvPicPr>
            <a:picLocks noChangeAspect="1" noChangeArrowheads="1"/>
          </p:cNvPicPr>
          <p:nvPr/>
        </p:nvPicPr>
        <p:blipFill>
          <a:blip r:embed="rId7" cstate="print"/>
          <a:stretch>
            <a:fillRect/>
          </a:stretch>
        </p:blipFill>
        <p:spPr bwMode="auto">
          <a:xfrm>
            <a:off x="3616628" y="3352800"/>
            <a:ext cx="2054352" cy="2743200"/>
          </a:xfrm>
          <a:prstGeom prst="rect">
            <a:avLst/>
          </a:prstGeom>
          <a:noFill/>
          <a:ln w="19050">
            <a:solidFill>
              <a:srgbClr val="FFFFFF"/>
            </a:solidFill>
          </a:ln>
        </p:spPr>
      </p:pic>
      <p:pic>
        <p:nvPicPr>
          <p:cNvPr id="14" name="Picture 2" descr="http://www.correiamiddle.com/album/38299/06130.jpg"/>
          <p:cNvPicPr>
            <a:picLocks noChangeAspect="1" noChangeArrowheads="1"/>
          </p:cNvPicPr>
          <p:nvPr/>
        </p:nvPicPr>
        <p:blipFill>
          <a:blip r:embed="rId8" cstate="print"/>
          <a:stretch>
            <a:fillRect/>
          </a:stretch>
        </p:blipFill>
        <p:spPr bwMode="auto">
          <a:xfrm>
            <a:off x="4203248" y="2214863"/>
            <a:ext cx="1467732" cy="985537"/>
          </a:xfrm>
          <a:prstGeom prst="rect">
            <a:avLst/>
          </a:prstGeom>
          <a:noFill/>
          <a:ln w="19050">
            <a:solidFill>
              <a:srgbClr val="FFFFFF"/>
            </a:solidFill>
          </a:ln>
        </p:spPr>
      </p:pic>
      <p:pic>
        <p:nvPicPr>
          <p:cNvPr id="16" name="Picture 2" descr="http://www.correiamiddle.com/album/38299/06130.jpg"/>
          <p:cNvPicPr>
            <a:picLocks noChangeAspect="1" noChangeArrowheads="1"/>
          </p:cNvPicPr>
          <p:nvPr/>
        </p:nvPicPr>
        <p:blipFill>
          <a:blip r:embed="rId9" cstate="print"/>
          <a:stretch>
            <a:fillRect/>
          </a:stretch>
        </p:blipFill>
        <p:spPr bwMode="auto">
          <a:xfrm>
            <a:off x="2145848" y="5105400"/>
            <a:ext cx="1315998" cy="985537"/>
          </a:xfrm>
          <a:prstGeom prst="rect">
            <a:avLst/>
          </a:prstGeom>
          <a:noFill/>
          <a:ln w="19050">
            <a:solidFill>
              <a:srgbClr val="FFFFFF"/>
            </a:solidFill>
          </a:ln>
        </p:spPr>
      </p:pic>
      <p:pic>
        <p:nvPicPr>
          <p:cNvPr id="17" name="Picture 2" descr="http://www.correiamiddle.com/album/38299/06130.jpg"/>
          <p:cNvPicPr>
            <a:picLocks noChangeAspect="1" noChangeArrowheads="1"/>
          </p:cNvPicPr>
          <p:nvPr/>
        </p:nvPicPr>
        <p:blipFill>
          <a:blip r:embed="rId10" cstate="print"/>
          <a:srcRect/>
          <a:stretch>
            <a:fillRect/>
          </a:stretch>
        </p:blipFill>
        <p:spPr bwMode="auto">
          <a:xfrm>
            <a:off x="393248" y="5111107"/>
            <a:ext cx="1568616" cy="984893"/>
          </a:xfrm>
          <a:prstGeom prst="rect">
            <a:avLst/>
          </a:prstGeom>
          <a:noFill/>
          <a:ln w="19050">
            <a:solidFill>
              <a:srgbClr val="FFFFFF"/>
            </a:solid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C000"/>
      </a:hlink>
      <a:folHlink>
        <a:srgbClr val="FFC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C000"/>
    </a:hlink>
    <a:folHlink>
      <a:srgbClr val="FFC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C000"/>
    </a:hlink>
    <a:folHlink>
      <a:srgbClr val="FFC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C000"/>
    </a:hlink>
    <a:folHlink>
      <a:srgbClr val="FFC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8638</TotalTime>
  <Words>1347</Words>
  <Application>Microsoft Office PowerPoint</Application>
  <PresentationFormat>On-screen Show (4:3)</PresentationFormat>
  <Paragraphs>810</Paragraphs>
  <Slides>22</Slides>
  <Notes>17</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SENTRE Partners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mspathas</dc:creator>
  <cp:lastModifiedBy>Home2Office</cp:lastModifiedBy>
  <cp:revision>641</cp:revision>
  <cp:lastPrinted>2011-01-28T16:15:34Z</cp:lastPrinted>
  <dcterms:created xsi:type="dcterms:W3CDTF">2011-03-16T01:38:55Z</dcterms:created>
  <dcterms:modified xsi:type="dcterms:W3CDTF">2011-03-16T23:37:45Z</dcterms:modified>
</cp:coreProperties>
</file>